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9" r:id="rId32"/>
    <p:sldId id="290" r:id="rId33"/>
    <p:sldId id="286" r:id="rId34"/>
    <p:sldId id="287" r:id="rId35"/>
    <p:sldId id="288" r:id="rId36"/>
  </p:sldIdLst>
  <p:sldSz cx="18288000" cy="10287000"/>
  <p:notesSz cx="6858000" cy="9144000"/>
  <p:embeddedFontLst>
    <p:embeddedFont>
      <p:font typeface="Montserrat Bold" charset="0"/>
      <p:regular r:id="rId37"/>
    </p:embeddedFont>
    <p:embeddedFont>
      <p:font typeface="Poppins" charset="0"/>
      <p:regular r:id="rId38"/>
    </p:embeddedFont>
    <p:embeddedFont>
      <p:font typeface="Calibri" pitchFamily="34" charset="0"/>
      <p:regular r:id="rId39"/>
      <p:bold r:id="rId40"/>
      <p:italic r:id="rId41"/>
      <p:boldItalic r:id="rId42"/>
    </p:embeddedFont>
    <p:embeddedFont>
      <p:font typeface="Poppins Bold" charset="0"/>
      <p:regular r:id="rId43"/>
    </p:embeddedFont>
    <p:embeddedFont>
      <p:font typeface="宋体" pitchFamily="2" charset="-122"/>
      <p:regular r:id="rId44"/>
    </p:embeddedFont>
    <p:embeddedFont>
      <p:font typeface="Corbel" pitchFamily="34"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9" d="100"/>
          <a:sy n="49" d="100"/>
        </p:scale>
        <p:origin x="-5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0.svg"/><Relationship Id="rId7"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8.png"/><Relationship Id="rId5" Type="http://schemas.openxmlformats.org/officeDocument/2006/relationships/image" Target="../media/image12.svg"/><Relationship Id="rId10" Type="http://schemas.openxmlformats.org/officeDocument/2006/relationships/image" Target="../media/image35.svg"/><Relationship Id="rId4" Type="http://schemas.openxmlformats.org/officeDocument/2006/relationships/image" Target="../media/image7.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0.svg"/><Relationship Id="rId7" Type="http://schemas.openxmlformats.org/officeDocument/2006/relationships/image" Target="../media/image3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2.svg"/><Relationship Id="rId10"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svg"/><Relationship Id="rId7" Type="http://schemas.openxmlformats.org/officeDocument/2006/relationships/image" Target="../media/image28.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12.svg"/><Relationship Id="rId4" Type="http://schemas.openxmlformats.org/officeDocument/2006/relationships/image" Target="../media/image7.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8.svg"/><Relationship Id="rId3" Type="http://schemas.openxmlformats.org/officeDocument/2006/relationships/image" Target="../media/image10.svg"/><Relationship Id="rId7" Type="http://schemas.openxmlformats.org/officeDocument/2006/relationships/image" Target="../media/image42.svg"/><Relationship Id="rId12"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6.svg"/><Relationship Id="rId5" Type="http://schemas.openxmlformats.org/officeDocument/2006/relationships/image" Target="../media/image12.svg"/><Relationship Id="rId15" Type="http://schemas.openxmlformats.org/officeDocument/2006/relationships/image" Target="../media/image8.png"/><Relationship Id="rId10" Type="http://schemas.openxmlformats.org/officeDocument/2006/relationships/image" Target="../media/image31.png"/><Relationship Id="rId4" Type="http://schemas.openxmlformats.org/officeDocument/2006/relationships/image" Target="../media/image7.png"/><Relationship Id="rId9" Type="http://schemas.openxmlformats.org/officeDocument/2006/relationships/image" Target="../media/image44.svg"/><Relationship Id="rId1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10.svg"/><Relationship Id="rId7" Type="http://schemas.openxmlformats.org/officeDocument/2006/relationships/image" Target="../media/image50.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2.svg"/><Relationship Id="rId10"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0.svg"/><Relationship Id="rId7"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27.jpeg"/></Relationships>
</file>

<file path=ppt/slides/_rels/slide16.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10.svg"/><Relationship Id="rId7"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8.png"/><Relationship Id="rId5" Type="http://schemas.openxmlformats.org/officeDocument/2006/relationships/image" Target="../media/image12.svg"/><Relationship Id="rId10" Type="http://schemas.openxmlformats.org/officeDocument/2006/relationships/image" Target="../media/image22.svg"/><Relationship Id="rId4" Type="http://schemas.openxmlformats.org/officeDocument/2006/relationships/image" Target="../media/image7.pn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0.svg"/><Relationship Id="rId7"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36.jpeg"/></Relationships>
</file>

<file path=ppt/slides/_rels/slide18.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10.svg"/><Relationship Id="rId7"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7.png"/><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0.svg"/><Relationship Id="rId7"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8.png"/><Relationship Id="rId5" Type="http://schemas.openxmlformats.org/officeDocument/2006/relationships/image" Target="../media/image12.svg"/><Relationship Id="rId10" Type="http://schemas.openxmlformats.org/officeDocument/2006/relationships/image" Target="../media/image36.jpeg"/><Relationship Id="rId4" Type="http://schemas.openxmlformats.org/officeDocument/2006/relationships/image" Target="../media/image7.png"/><Relationship Id="rId9" Type="http://schemas.openxmlformats.org/officeDocument/2006/relationships/image" Target="../media/image22.jpe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10.svg"/><Relationship Id="rId7"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8.png"/><Relationship Id="rId5" Type="http://schemas.openxmlformats.org/officeDocument/2006/relationships/image" Target="../media/image12.svg"/><Relationship Id="rId10" Type="http://schemas.openxmlformats.org/officeDocument/2006/relationships/image" Target="../media/image58.svg"/><Relationship Id="rId4" Type="http://schemas.openxmlformats.org/officeDocument/2006/relationships/image" Target="../media/image7.pn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0.sv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0.sv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0.sv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0.sv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0.sv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0.sv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0.sv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10.sv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sv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12.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5.sv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12.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png"/><Relationship Id="rId11" Type="http://schemas.openxmlformats.org/officeDocument/2006/relationships/image" Target="../media/image8.png"/><Relationship Id="rId5" Type="http://schemas.openxmlformats.org/officeDocument/2006/relationships/image" Target="../media/image10.sv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8.svg"/></Relationships>
</file>

<file path=ppt/slides/_rels/slide3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12.sv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png"/><Relationship Id="rId11" Type="http://schemas.openxmlformats.org/officeDocument/2006/relationships/image" Target="../media/image8.png"/><Relationship Id="rId5" Type="http://schemas.openxmlformats.org/officeDocument/2006/relationships/image" Target="../media/image10.sv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8.svg"/></Relationships>
</file>

<file path=ppt/slides/_rels/slide3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tags" Target="../tags/tag7.xml"/><Relationship Id="rId7" Type="http://schemas.openxmlformats.org/officeDocument/2006/relationships/image" Target="../media/image7.png"/><Relationship Id="rId12" Type="http://schemas.openxmlformats.org/officeDocument/2006/relationships/image" Target="../media/image8.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0.svg"/><Relationship Id="rId11" Type="http://schemas.openxmlformats.org/officeDocument/2006/relationships/image" Target="../media/image13.png"/><Relationship Id="rId5" Type="http://schemas.openxmlformats.org/officeDocument/2006/relationships/image" Target="../media/image6.png"/><Relationship Id="rId10" Type="http://schemas.openxmlformats.org/officeDocument/2006/relationships/image" Target="../media/image8.svg"/><Relationship Id="rId4" Type="http://schemas.openxmlformats.org/officeDocument/2006/relationships/slideLayout" Target="../slideLayouts/slideLayout7.xml"/><Relationship Id="rId9" Type="http://schemas.openxmlformats.org/officeDocument/2006/relationships/image" Target="../media/image5.png"/></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73.svg"/><Relationship Id="rId18" Type="http://schemas.openxmlformats.org/officeDocument/2006/relationships/image" Target="../media/image53.png"/><Relationship Id="rId3" Type="http://schemas.openxmlformats.org/officeDocument/2006/relationships/image" Target="../media/image10.svg"/><Relationship Id="rId21" Type="http://schemas.openxmlformats.org/officeDocument/2006/relationships/image" Target="../media/image81.svg"/><Relationship Id="rId7" Type="http://schemas.openxmlformats.org/officeDocument/2006/relationships/image" Target="../media/image8.svg"/><Relationship Id="rId12" Type="http://schemas.openxmlformats.org/officeDocument/2006/relationships/image" Target="../media/image50.png"/><Relationship Id="rId17" Type="http://schemas.openxmlformats.org/officeDocument/2006/relationships/image" Target="../media/image77.svg"/><Relationship Id="rId25" Type="http://schemas.openxmlformats.org/officeDocument/2006/relationships/image" Target="../media/image8.png"/><Relationship Id="rId2" Type="http://schemas.openxmlformats.org/officeDocument/2006/relationships/image" Target="../media/image6.png"/><Relationship Id="rId16" Type="http://schemas.openxmlformats.org/officeDocument/2006/relationships/image" Target="../media/image52.png"/><Relationship Id="rId20"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71.svg"/><Relationship Id="rId24" Type="http://schemas.openxmlformats.org/officeDocument/2006/relationships/image" Target="../media/image13.png"/><Relationship Id="rId5" Type="http://schemas.openxmlformats.org/officeDocument/2006/relationships/image" Target="../media/image12.svg"/><Relationship Id="rId15" Type="http://schemas.openxmlformats.org/officeDocument/2006/relationships/image" Target="../media/image75.svg"/><Relationship Id="rId23" Type="http://schemas.openxmlformats.org/officeDocument/2006/relationships/image" Target="../media/image5.svg"/><Relationship Id="rId10" Type="http://schemas.openxmlformats.org/officeDocument/2006/relationships/image" Target="../media/image49.png"/><Relationship Id="rId19" Type="http://schemas.openxmlformats.org/officeDocument/2006/relationships/image" Target="../media/image79.svg"/><Relationship Id="rId4" Type="http://schemas.openxmlformats.org/officeDocument/2006/relationships/image" Target="../media/image7.png"/><Relationship Id="rId9" Type="http://schemas.openxmlformats.org/officeDocument/2006/relationships/image" Target="../media/image69.svg"/><Relationship Id="rId14" Type="http://schemas.openxmlformats.org/officeDocument/2006/relationships/image" Target="../media/image51.png"/><Relationship Id="rId22"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0.sv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1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14.png"/><Relationship Id="rId10" Type="http://schemas.openxmlformats.org/officeDocument/2006/relationships/image" Target="../media/image15.png"/><Relationship Id="rId4" Type="http://schemas.openxmlformats.org/officeDocument/2006/relationships/image" Target="../media/image10.sv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0.svg"/><Relationship Id="rId7"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0.svg"/><Relationship Id="rId7"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7.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30.svg"/><Relationship Id="rId3" Type="http://schemas.openxmlformats.org/officeDocument/2006/relationships/image" Target="../media/image10.svg"/><Relationship Id="rId7" Type="http://schemas.openxmlformats.org/officeDocument/2006/relationships/image" Target="../media/image13.png"/><Relationship Id="rId12"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9.jpeg"/><Relationship Id="rId11" Type="http://schemas.openxmlformats.org/officeDocument/2006/relationships/image" Target="../media/image28.svg"/><Relationship Id="rId5" Type="http://schemas.openxmlformats.org/officeDocument/2006/relationships/image" Target="../media/image12.svg"/><Relationship Id="rId10"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25.svg"/><Relationship Id="rId1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0.svg"/><Relationship Id="rId7"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0287000"/>
          </a:xfrm>
          <a:prstGeom prst="rect">
            <a:avLst/>
          </a:prstGeom>
          <a:solidFill>
            <a:srgbClr val="F4F4F4"/>
          </a:solidFill>
        </p:spPr>
      </p:sp>
      <p:grpSp>
        <p:nvGrpSpPr>
          <p:cNvPr id="3" name="Group 3"/>
          <p:cNvGrpSpPr/>
          <p:nvPr/>
        </p:nvGrpSpPr>
        <p:grpSpPr>
          <a:xfrm rot="5400000">
            <a:off x="2914792" y="-631393"/>
            <a:ext cx="3765667" cy="9595252"/>
            <a:chOff x="0" y="0"/>
            <a:chExt cx="660400" cy="1682757"/>
          </a:xfrm>
        </p:grpSpPr>
        <p:sp>
          <p:nvSpPr>
            <p:cNvPr id="4" name="Freeform 4"/>
            <p:cNvSpPr/>
            <p:nvPr/>
          </p:nvSpPr>
          <p:spPr>
            <a:xfrm>
              <a:off x="0" y="0"/>
              <a:ext cx="660400" cy="1682757"/>
            </a:xfrm>
            <a:custGeom>
              <a:avLst/>
              <a:gdLst/>
              <a:ahLst/>
              <a:cxnLst/>
              <a:rect l="l" t="t" r="r" b="b"/>
              <a:pathLst>
                <a:path w="660400" h="168275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7826"/>
                  </a:cubicBezTo>
                  <a:lnTo>
                    <a:pt x="660400" y="1682757"/>
                  </a:lnTo>
                  <a:lnTo>
                    <a:pt x="0" y="1682757"/>
                  </a:lnTo>
                  <a:lnTo>
                    <a:pt x="0" y="348817"/>
                  </a:lnTo>
                  <a:cubicBezTo>
                    <a:pt x="1782" y="185660"/>
                    <a:pt x="93019" y="64045"/>
                    <a:pt x="220252" y="19070"/>
                  </a:cubicBezTo>
                  <a:close/>
                </a:path>
              </a:pathLst>
            </a:custGeom>
            <a:solidFill>
              <a:srgbClr val="1E1E1E"/>
            </a:solidFill>
          </p:spPr>
        </p:sp>
        <p:sp>
          <p:nvSpPr>
            <p:cNvPr id="5" name="TextBox 5"/>
            <p:cNvSpPr txBox="1"/>
            <p:nvPr/>
          </p:nvSpPr>
          <p:spPr>
            <a:xfrm>
              <a:off x="0" y="88900"/>
              <a:ext cx="660400" cy="159385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a:grpSpLocks noChangeAspect="1"/>
          </p:cNvGrpSpPr>
          <p:nvPr/>
        </p:nvGrpSpPr>
        <p:grpSpPr>
          <a:xfrm>
            <a:off x="10055691" y="1028700"/>
            <a:ext cx="7203609" cy="7175470"/>
            <a:chOff x="0" y="0"/>
            <a:chExt cx="6502400" cy="6477000"/>
          </a:xfrm>
        </p:grpSpPr>
        <p:sp>
          <p:nvSpPr>
            <p:cNvPr id="7" name="Freeform 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4572" r="-24572"/>
              </a:stretch>
            </a:blipFill>
          </p:spPr>
        </p:sp>
        <p:sp>
          <p:nvSpPr>
            <p:cNvPr id="8" name="Freeform 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9" name="Freeform 9"/>
          <p:cNvSpPr/>
          <p:nvPr/>
        </p:nvSpPr>
        <p:spPr>
          <a:xfrm>
            <a:off x="0" y="2283400"/>
            <a:ext cx="3765667" cy="3765667"/>
          </a:xfrm>
          <a:custGeom>
            <a:avLst/>
            <a:gdLst/>
            <a:ahLst/>
            <a:cxnLst/>
            <a:rect l="l" t="t" r="r" b="b"/>
            <a:pathLst>
              <a:path w="3765667" h="3765667">
                <a:moveTo>
                  <a:pt x="0" y="0"/>
                </a:moveTo>
                <a:lnTo>
                  <a:pt x="3765667" y="0"/>
                </a:lnTo>
                <a:lnTo>
                  <a:pt x="3765667" y="3765667"/>
                </a:lnTo>
                <a:lnTo>
                  <a:pt x="0" y="376566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0" name="Freeform 10"/>
          <p:cNvSpPr/>
          <p:nvPr/>
        </p:nvSpPr>
        <p:spPr>
          <a:xfrm>
            <a:off x="10238172" y="7937584"/>
            <a:ext cx="1320716" cy="1320716"/>
          </a:xfrm>
          <a:custGeom>
            <a:avLst/>
            <a:gdLst/>
            <a:ahLst/>
            <a:cxnLst/>
            <a:rect l="l" t="t" r="r" b="b"/>
            <a:pathLst>
              <a:path w="1320716" h="1320716">
                <a:moveTo>
                  <a:pt x="0" y="0"/>
                </a:moveTo>
                <a:lnTo>
                  <a:pt x="1320716" y="0"/>
                </a:lnTo>
                <a:lnTo>
                  <a:pt x="1320716" y="1320716"/>
                </a:lnTo>
                <a:lnTo>
                  <a:pt x="0" y="13207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1" name="Freeform 11"/>
          <p:cNvSpPr/>
          <p:nvPr/>
        </p:nvSpPr>
        <p:spPr>
          <a:xfrm>
            <a:off x="16134097" y="887409"/>
            <a:ext cx="817145" cy="817145"/>
          </a:xfrm>
          <a:custGeom>
            <a:avLst/>
            <a:gdLst/>
            <a:ahLst/>
            <a:cxnLst/>
            <a:rect l="l" t="t" r="r" b="b"/>
            <a:pathLst>
              <a:path w="817145" h="817145">
                <a:moveTo>
                  <a:pt x="0" y="0"/>
                </a:moveTo>
                <a:lnTo>
                  <a:pt x="817145" y="0"/>
                </a:lnTo>
                <a:lnTo>
                  <a:pt x="817145" y="817145"/>
                </a:lnTo>
                <a:lnTo>
                  <a:pt x="0" y="81714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Freeform 12"/>
          <p:cNvSpPr/>
          <p:nvPr/>
        </p:nvSpPr>
        <p:spPr>
          <a:xfrm>
            <a:off x="699774" y="469410"/>
            <a:ext cx="4083065" cy="1653143"/>
          </a:xfrm>
          <a:custGeom>
            <a:avLst/>
            <a:gdLst/>
            <a:ahLst/>
            <a:cxnLst/>
            <a:rect l="l" t="t" r="r" b="b"/>
            <a:pathLst>
              <a:path w="4083065" h="1653143">
                <a:moveTo>
                  <a:pt x="0" y="0"/>
                </a:moveTo>
                <a:lnTo>
                  <a:pt x="4083065" y="0"/>
                </a:lnTo>
                <a:lnTo>
                  <a:pt x="4083065" y="1653144"/>
                </a:lnTo>
                <a:lnTo>
                  <a:pt x="0" y="1653144"/>
                </a:lnTo>
                <a:lnTo>
                  <a:pt x="0" y="0"/>
                </a:lnTo>
                <a:close/>
              </a:path>
            </a:pathLst>
          </a:custGeom>
          <a:blipFill>
            <a:blip r:embed="rId7"/>
            <a:stretch>
              <a:fillRect/>
            </a:stretch>
          </a:blipFill>
        </p:spPr>
      </p:sp>
      <p:sp>
        <p:nvSpPr>
          <p:cNvPr id="13" name="TextBox 13"/>
          <p:cNvSpPr txBox="1"/>
          <p:nvPr/>
        </p:nvSpPr>
        <p:spPr>
          <a:xfrm>
            <a:off x="1028700" y="6644114"/>
            <a:ext cx="6862071" cy="1953828"/>
          </a:xfrm>
          <a:prstGeom prst="rect">
            <a:avLst/>
          </a:prstGeom>
        </p:spPr>
        <p:txBody>
          <a:bodyPr lIns="0" tIns="0" rIns="0" bIns="0" rtlCol="0" anchor="t">
            <a:spAutoFit/>
          </a:bodyPr>
          <a:lstStyle/>
          <a:p>
            <a:pPr algn="l">
              <a:lnSpc>
                <a:spcPts val="3083"/>
              </a:lnSpc>
            </a:pPr>
            <a:r>
              <a:rPr lang="en-US" sz="2202">
                <a:solidFill>
                  <a:srgbClr val="272727"/>
                </a:solidFill>
                <a:latin typeface="Poppins"/>
                <a:ea typeface="Poppins"/>
                <a:cs typeface="Poppins"/>
                <a:sym typeface="Poppins"/>
              </a:rPr>
              <a:t>We are glad to present our project entitled ‘</a:t>
            </a:r>
            <a:r>
              <a:rPr lang="en-US" sz="2202" b="1">
                <a:solidFill>
                  <a:srgbClr val="272727"/>
                </a:solidFill>
                <a:latin typeface="Poppins Bold"/>
                <a:ea typeface="Poppins Bold"/>
                <a:cs typeface="Poppins Bold"/>
                <a:sym typeface="Poppins Bold"/>
              </a:rPr>
              <a:t>Pixtream</a:t>
            </a:r>
            <a:r>
              <a:rPr lang="en-US" sz="2202">
                <a:solidFill>
                  <a:srgbClr val="272727"/>
                </a:solidFill>
                <a:latin typeface="Poppins"/>
                <a:ea typeface="Poppins"/>
                <a:cs typeface="Poppins"/>
                <a:sym typeface="Poppins"/>
              </a:rPr>
              <a:t>’, prepared as part of our Mini project. It is a mini social media web application designed for sharing pots and connecting users through posts, likes, comments, and messages</a:t>
            </a:r>
          </a:p>
        </p:txBody>
      </p:sp>
      <p:sp>
        <p:nvSpPr>
          <p:cNvPr id="14" name="TextBox 14"/>
          <p:cNvSpPr txBox="1"/>
          <p:nvPr/>
        </p:nvSpPr>
        <p:spPr>
          <a:xfrm>
            <a:off x="525168" y="3057582"/>
            <a:ext cx="5271787" cy="1319800"/>
          </a:xfrm>
          <a:prstGeom prst="rect">
            <a:avLst/>
          </a:prstGeom>
        </p:spPr>
        <p:txBody>
          <a:bodyPr lIns="0" tIns="0" rIns="0" bIns="0" rtlCol="0" anchor="t">
            <a:spAutoFit/>
          </a:bodyPr>
          <a:lstStyle/>
          <a:p>
            <a:pPr algn="l">
              <a:lnSpc>
                <a:spcPts val="10218"/>
              </a:lnSpc>
            </a:pPr>
            <a:r>
              <a:rPr lang="en-US" sz="7298" b="1">
                <a:solidFill>
                  <a:srgbClr val="FFFFFF"/>
                </a:solidFill>
                <a:latin typeface="Poppins Bold"/>
                <a:ea typeface="Poppins Bold"/>
                <a:cs typeface="Poppins Bold"/>
                <a:sym typeface="Poppins Bold"/>
              </a:rPr>
              <a:t>PIXTREAM</a:t>
            </a:r>
          </a:p>
        </p:txBody>
      </p:sp>
      <p:sp>
        <p:nvSpPr>
          <p:cNvPr id="15" name="TextBox 15"/>
          <p:cNvSpPr txBox="1"/>
          <p:nvPr/>
        </p:nvSpPr>
        <p:spPr>
          <a:xfrm>
            <a:off x="699774" y="4568810"/>
            <a:ext cx="4097852" cy="438770"/>
          </a:xfrm>
          <a:prstGeom prst="rect">
            <a:avLst/>
          </a:prstGeom>
        </p:spPr>
        <p:txBody>
          <a:bodyPr lIns="0" tIns="0" rIns="0" bIns="0" rtlCol="0" anchor="t">
            <a:spAutoFit/>
          </a:bodyPr>
          <a:lstStyle/>
          <a:p>
            <a:pPr marL="0" lvl="0" indent="0" algn="ctr">
              <a:lnSpc>
                <a:spcPts val="3640"/>
              </a:lnSpc>
              <a:spcBef>
                <a:spcPct val="0"/>
              </a:spcBef>
            </a:pPr>
            <a:r>
              <a:rPr lang="en-US" sz="2600" b="1">
                <a:solidFill>
                  <a:srgbClr val="FFFFFF"/>
                </a:solidFill>
                <a:latin typeface="Montserrat Bold"/>
                <a:ea typeface="Montserrat Bold"/>
                <a:cs typeface="Montserrat Bold"/>
                <a:sym typeface="Montserrat Bold"/>
              </a:rPr>
              <a:t>Create, Engage &amp; Share</a:t>
            </a:r>
          </a:p>
        </p:txBody>
      </p:sp>
      <p:sp>
        <p:nvSpPr>
          <p:cNvPr id="16" name="TextBox 16"/>
          <p:cNvSpPr txBox="1"/>
          <p:nvPr/>
        </p:nvSpPr>
        <p:spPr>
          <a:xfrm>
            <a:off x="15851511" y="9162300"/>
            <a:ext cx="2038618" cy="660762"/>
          </a:xfrm>
          <a:prstGeom prst="rect">
            <a:avLst/>
          </a:prstGeom>
        </p:spPr>
        <p:txBody>
          <a:bodyPr lIns="0" tIns="0" rIns="0" bIns="0" rtlCol="0" anchor="t">
            <a:spAutoFit/>
          </a:bodyPr>
          <a:lstStyle/>
          <a:p>
            <a:pPr algn="l">
              <a:lnSpc>
                <a:spcPts val="2683"/>
              </a:lnSpc>
            </a:pPr>
            <a:r>
              <a:rPr lang="en-US" sz="1916" b="1">
                <a:solidFill>
                  <a:srgbClr val="000000"/>
                </a:solidFill>
                <a:latin typeface="Poppins Bold"/>
                <a:ea typeface="Poppins Bold"/>
                <a:cs typeface="Poppins Bold"/>
                <a:sym typeface="Poppins Bold"/>
              </a:rPr>
              <a:t>Sain Saburaj</a:t>
            </a:r>
          </a:p>
          <a:p>
            <a:pPr marL="0" lvl="0" indent="0" algn="l">
              <a:lnSpc>
                <a:spcPts val="2683"/>
              </a:lnSpc>
              <a:spcBef>
                <a:spcPct val="0"/>
              </a:spcBef>
            </a:pPr>
            <a:r>
              <a:rPr lang="en-US" sz="1916" b="1">
                <a:solidFill>
                  <a:srgbClr val="000000"/>
                </a:solidFill>
                <a:latin typeface="Poppins Bold"/>
                <a:ea typeface="Poppins Bold"/>
                <a:cs typeface="Poppins Bold"/>
                <a:sym typeface="Poppins Bold"/>
              </a:rPr>
              <a:t>MCA23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sp>
        <p:nvSpPr>
          <p:cNvPr id="5" name="Freeform 5"/>
          <p:cNvSpPr/>
          <p:nvPr/>
        </p:nvSpPr>
        <p:spPr>
          <a:xfrm>
            <a:off x="1080969"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306434"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1348353" y="3175254"/>
            <a:ext cx="501520" cy="401216"/>
          </a:xfrm>
          <a:custGeom>
            <a:avLst/>
            <a:gdLst/>
            <a:ahLst/>
            <a:cxnLst/>
            <a:rect l="l" t="t" r="r" b="b"/>
            <a:pathLst>
              <a:path w="501520" h="401216">
                <a:moveTo>
                  <a:pt x="0" y="0"/>
                </a:moveTo>
                <a:lnTo>
                  <a:pt x="501519" y="0"/>
                </a:lnTo>
                <a:lnTo>
                  <a:pt x="501519" y="401216"/>
                </a:lnTo>
                <a:lnTo>
                  <a:pt x="0" y="40121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2597718" y="3194375"/>
            <a:ext cx="453717" cy="362973"/>
          </a:xfrm>
          <a:custGeom>
            <a:avLst/>
            <a:gdLst/>
            <a:ahLst/>
            <a:cxnLst/>
            <a:rect l="l" t="t" r="r" b="b"/>
            <a:pathLst>
              <a:path w="453717" h="362973">
                <a:moveTo>
                  <a:pt x="0" y="0"/>
                </a:moveTo>
                <a:lnTo>
                  <a:pt x="453717" y="0"/>
                </a:lnTo>
                <a:lnTo>
                  <a:pt x="453717" y="362974"/>
                </a:lnTo>
                <a:lnTo>
                  <a:pt x="0" y="36297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9" name="TextBox 9"/>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ACTIVITY</a:t>
            </a:r>
          </a:p>
        </p:txBody>
      </p:sp>
      <p:sp>
        <p:nvSpPr>
          <p:cNvPr id="10" name="TextBox 10"/>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
        <p:nvSpPr>
          <p:cNvPr id="11" name="TextBox 11"/>
          <p:cNvSpPr txBox="1"/>
          <p:nvPr/>
        </p:nvSpPr>
        <p:spPr>
          <a:xfrm>
            <a:off x="1080969" y="5351725"/>
            <a:ext cx="13696607" cy="3271228"/>
          </a:xfrm>
          <a:prstGeom prst="rect">
            <a:avLst/>
          </a:prstGeom>
        </p:spPr>
        <p:txBody>
          <a:bodyPr lIns="0" tIns="0" rIns="0" bIns="0" rtlCol="0" anchor="t">
            <a:spAutoFit/>
          </a:bodyPr>
          <a:lstStyle/>
          <a:p>
            <a:pPr marL="0" lvl="0" indent="0" algn="just">
              <a:lnSpc>
                <a:spcPts val="2921"/>
              </a:lnSpc>
              <a:spcBef>
                <a:spcPct val="0"/>
              </a:spcBef>
            </a:pPr>
            <a:r>
              <a:rPr lang="en-US" sz="2086">
                <a:solidFill>
                  <a:srgbClr val="000000"/>
                </a:solidFill>
                <a:latin typeface="Poppins"/>
                <a:ea typeface="Poppins"/>
                <a:cs typeface="Poppins"/>
                <a:sym typeface="Poppins"/>
              </a:rPr>
              <a:t>In </a:t>
            </a:r>
            <a:r>
              <a:rPr lang="en-US" sz="2086" b="1">
                <a:solidFill>
                  <a:srgbClr val="000000"/>
                </a:solidFill>
                <a:latin typeface="Poppins Bold"/>
                <a:ea typeface="Poppins Bold"/>
                <a:cs typeface="Poppins Bold"/>
                <a:sym typeface="Poppins Bold"/>
              </a:rPr>
              <a:t>Pixtream</a:t>
            </a:r>
            <a:r>
              <a:rPr lang="en-US" sz="2086">
                <a:solidFill>
                  <a:srgbClr val="000000"/>
                </a:solidFill>
                <a:latin typeface="Poppins"/>
                <a:ea typeface="Poppins"/>
                <a:cs typeface="Poppins"/>
                <a:sym typeface="Poppins"/>
              </a:rPr>
              <a:t>, users have the ability to edit and delete their profiles, providing them with full control over their personal information and online presence. The </a:t>
            </a:r>
            <a:r>
              <a:rPr lang="en-US" sz="2086" b="1">
                <a:solidFill>
                  <a:srgbClr val="000000"/>
                </a:solidFill>
                <a:latin typeface="Poppins Bold"/>
                <a:ea typeface="Poppins Bold"/>
                <a:cs typeface="Poppins Bold"/>
                <a:sym typeface="Poppins Bold"/>
              </a:rPr>
              <a:t>edit profile feature allows users to update their details, such as their bio, profile picture, and location, enabling them to reflect changes in their lives or preferences</a:t>
            </a:r>
            <a:r>
              <a:rPr lang="en-US" sz="2086">
                <a:solidFill>
                  <a:srgbClr val="000000"/>
                </a:solidFill>
                <a:latin typeface="Poppins"/>
                <a:ea typeface="Poppins"/>
                <a:cs typeface="Poppins"/>
                <a:sym typeface="Poppins"/>
              </a:rPr>
              <a:t>. This functionality ensures that their profile remains current and accurately represents them within the community. If a user decides to leave the platform or no longer wishes to maintain their account, </a:t>
            </a:r>
            <a:r>
              <a:rPr lang="en-US" sz="2086" b="1">
                <a:solidFill>
                  <a:srgbClr val="000000"/>
                </a:solidFill>
                <a:latin typeface="Poppins Bold"/>
                <a:ea typeface="Poppins Bold"/>
                <a:cs typeface="Poppins Bold"/>
                <a:sym typeface="Poppins Bold"/>
              </a:rPr>
              <a:t>they can opt to delete their profile</a:t>
            </a:r>
            <a:r>
              <a:rPr lang="en-US" sz="2086">
                <a:solidFill>
                  <a:srgbClr val="000000"/>
                </a:solidFill>
                <a:latin typeface="Poppins"/>
                <a:ea typeface="Poppins"/>
                <a:cs typeface="Poppins"/>
                <a:sym typeface="Poppins"/>
              </a:rPr>
              <a:t>. This action removes their account and all associated data from Pixtream, ensuring their privacy and giving them a clean exit from the platform. The process for both editing and deleting profiles is designed to be straightforward and user-friendly, allowing users to manage their online presence with ease and confidence.</a:t>
            </a:r>
          </a:p>
        </p:txBody>
      </p:sp>
      <p:sp>
        <p:nvSpPr>
          <p:cNvPr id="12" name="TextBox 12"/>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a:ea typeface="Poppins Bold"/>
                <a:cs typeface="Poppins Bold"/>
                <a:sym typeface="Poppins Bold"/>
              </a:rPr>
              <a:t>EDIT, DELETE USER PROFILE</a:t>
            </a:r>
          </a:p>
        </p:txBody>
      </p:sp>
      <p:sp>
        <p:nvSpPr>
          <p:cNvPr id="13" name="Freeform 13"/>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1">
              <a:alphaModFix amt="5000"/>
            </a:blip>
            <a:stretch>
              <a:fillRect/>
            </a:stretch>
          </a:blipFill>
        </p:spPr>
      </p:sp>
    </p:spTree>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080969"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361270" y="3104042"/>
            <a:ext cx="475685" cy="543640"/>
          </a:xfrm>
          <a:custGeom>
            <a:avLst/>
            <a:gdLst/>
            <a:ahLst/>
            <a:cxnLst/>
            <a:rect l="l" t="t" r="r" b="b"/>
            <a:pathLst>
              <a:path w="475685" h="543640">
                <a:moveTo>
                  <a:pt x="0" y="0"/>
                </a:moveTo>
                <a:lnTo>
                  <a:pt x="475685" y="0"/>
                </a:lnTo>
                <a:lnTo>
                  <a:pt x="475685" y="543640"/>
                </a:lnTo>
                <a:lnTo>
                  <a:pt x="0" y="54364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12379826" y="223225"/>
            <a:ext cx="5626910" cy="9840550"/>
          </a:xfrm>
          <a:custGeom>
            <a:avLst/>
            <a:gdLst/>
            <a:ahLst/>
            <a:cxnLst/>
            <a:rect l="l" t="t" r="r" b="b"/>
            <a:pathLst>
              <a:path w="5626910" h="9840550">
                <a:moveTo>
                  <a:pt x="0" y="0"/>
                </a:moveTo>
                <a:lnTo>
                  <a:pt x="5626911" y="0"/>
                </a:lnTo>
                <a:lnTo>
                  <a:pt x="5626911" y="9840550"/>
                </a:lnTo>
                <a:lnTo>
                  <a:pt x="0" y="9840550"/>
                </a:lnTo>
                <a:lnTo>
                  <a:pt x="0" y="0"/>
                </a:lnTo>
                <a:close/>
              </a:path>
            </a:pathLst>
          </a:custGeom>
          <a:blipFill>
            <a:blip r:embed="rId8"/>
            <a:stretch>
              <a:fillRect/>
            </a:stretch>
          </a:blipFill>
        </p:spPr>
      </p:sp>
      <p:sp>
        <p:nvSpPr>
          <p:cNvPr id="7" name="Freeform 7"/>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9"/>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ACTIVITY</a:t>
            </a:r>
          </a:p>
        </p:txBody>
      </p:sp>
      <p:sp>
        <p:nvSpPr>
          <p:cNvPr id="9" name="TextBox 9"/>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
        <p:nvSpPr>
          <p:cNvPr id="10" name="TextBox 10"/>
          <p:cNvSpPr txBox="1"/>
          <p:nvPr/>
        </p:nvSpPr>
        <p:spPr>
          <a:xfrm>
            <a:off x="1080969" y="5352479"/>
            <a:ext cx="11127407" cy="3633178"/>
          </a:xfrm>
          <a:prstGeom prst="rect">
            <a:avLst/>
          </a:prstGeom>
        </p:spPr>
        <p:txBody>
          <a:bodyPr lIns="0" tIns="0" rIns="0" bIns="0" rtlCol="0" anchor="t">
            <a:spAutoFit/>
          </a:bodyPr>
          <a:lstStyle/>
          <a:p>
            <a:pPr marL="0" lvl="0" indent="0" algn="just">
              <a:lnSpc>
                <a:spcPts val="2921"/>
              </a:lnSpc>
              <a:spcBef>
                <a:spcPct val="0"/>
              </a:spcBef>
            </a:pPr>
            <a:r>
              <a:rPr lang="en-US" sz="2086">
                <a:solidFill>
                  <a:srgbClr val="000000"/>
                </a:solidFill>
                <a:latin typeface="Poppins"/>
                <a:ea typeface="Poppins"/>
                <a:cs typeface="Poppins"/>
                <a:sym typeface="Poppins"/>
              </a:rPr>
              <a:t>In </a:t>
            </a:r>
            <a:r>
              <a:rPr lang="en-US" sz="2086" b="1">
                <a:solidFill>
                  <a:srgbClr val="000000"/>
                </a:solidFill>
                <a:latin typeface="Poppins Bold"/>
                <a:ea typeface="Poppins Bold"/>
                <a:cs typeface="Poppins Bold"/>
                <a:sym typeface="Poppins Bold"/>
              </a:rPr>
              <a:t>Pixtream</a:t>
            </a:r>
            <a:r>
              <a:rPr lang="en-US" sz="2086">
                <a:solidFill>
                  <a:srgbClr val="000000"/>
                </a:solidFill>
                <a:latin typeface="Poppins"/>
                <a:ea typeface="Poppins"/>
                <a:cs typeface="Poppins"/>
                <a:sym typeface="Poppins"/>
              </a:rPr>
              <a:t>, users can easily </a:t>
            </a:r>
            <a:r>
              <a:rPr lang="en-US" sz="2086" b="1">
                <a:solidFill>
                  <a:srgbClr val="000000"/>
                </a:solidFill>
                <a:latin typeface="Poppins Bold"/>
                <a:ea typeface="Poppins Bold"/>
                <a:cs typeface="Poppins Bold"/>
                <a:sym typeface="Poppins Bold"/>
              </a:rPr>
              <a:t>add posts to share their thoughts, experiences, or moments with their followers</a:t>
            </a:r>
            <a:r>
              <a:rPr lang="en-US" sz="2086">
                <a:solidFill>
                  <a:srgbClr val="000000"/>
                </a:solidFill>
                <a:latin typeface="Poppins"/>
                <a:ea typeface="Poppins"/>
                <a:cs typeface="Poppins"/>
                <a:sym typeface="Poppins"/>
              </a:rPr>
              <a:t>. The process begins with uploading media, where users can select media from their device and accompany them with a caption that provides context or insight into the content. Additionally, users can </a:t>
            </a:r>
            <a:r>
              <a:rPr lang="en-US" sz="2086" b="1">
                <a:solidFill>
                  <a:srgbClr val="000000"/>
                </a:solidFill>
                <a:latin typeface="Poppins Bold"/>
                <a:ea typeface="Poppins Bold"/>
                <a:cs typeface="Poppins Bold"/>
                <a:sym typeface="Poppins Bold"/>
              </a:rPr>
              <a:t>categorize their posts by selecting relevant tags</a:t>
            </a:r>
            <a:r>
              <a:rPr lang="en-US" sz="2086">
                <a:solidFill>
                  <a:srgbClr val="000000"/>
                </a:solidFill>
                <a:latin typeface="Poppins"/>
                <a:ea typeface="Poppins"/>
                <a:cs typeface="Poppins"/>
                <a:sym typeface="Poppins"/>
              </a:rPr>
              <a:t>, making it easier for others to discover and engage with their content. Once shared, these posts become visible in the feeds of followers, who can interact by liking, commenting, or sharing the posts further. This functionality not only encourages user expression but also promotes engagement within the community, </a:t>
            </a:r>
            <a:r>
              <a:rPr lang="en-US" sz="2086" b="1">
                <a:solidFill>
                  <a:srgbClr val="000000"/>
                </a:solidFill>
                <a:latin typeface="Poppins Bold"/>
                <a:ea typeface="Poppins Bold"/>
                <a:cs typeface="Poppins Bold"/>
                <a:sym typeface="Poppins Bold"/>
              </a:rPr>
              <a:t>allowing users to connect over shared interests</a:t>
            </a:r>
            <a:r>
              <a:rPr lang="en-US" sz="2086">
                <a:solidFill>
                  <a:srgbClr val="000000"/>
                </a:solidFill>
                <a:latin typeface="Poppins"/>
                <a:ea typeface="Poppins"/>
                <a:cs typeface="Poppins"/>
                <a:sym typeface="Poppins"/>
              </a:rPr>
              <a:t> and experiences through their visual storytelling.</a:t>
            </a:r>
          </a:p>
        </p:txBody>
      </p:sp>
      <p:sp>
        <p:nvSpPr>
          <p:cNvPr id="11" name="TextBox 11"/>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a:ea typeface="Poppins Bold"/>
                <a:cs typeface="Poppins Bold"/>
                <a:sym typeface="Poppins Bold"/>
              </a:rPr>
              <a:t>ADD NEW POSTS</a:t>
            </a:r>
          </a:p>
        </p:txBody>
      </p:sp>
      <p:sp>
        <p:nvSpPr>
          <p:cNvPr id="12" name="Freeform 12"/>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0">
              <a:alphaModFix amt="5000"/>
            </a:blip>
            <a:stretch>
              <a:fillRect/>
            </a:stretch>
          </a:blipFill>
        </p:spPr>
      </p:sp>
    </p:spTree>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1842758" y="2100344"/>
            <a:ext cx="4491692" cy="5924186"/>
          </a:xfrm>
          <a:custGeom>
            <a:avLst/>
            <a:gdLst/>
            <a:ahLst/>
            <a:cxnLst/>
            <a:rect l="l" t="t" r="r" b="b"/>
            <a:pathLst>
              <a:path w="4491692" h="5924186">
                <a:moveTo>
                  <a:pt x="0" y="0"/>
                </a:moveTo>
                <a:lnTo>
                  <a:pt x="4491692" y="0"/>
                </a:lnTo>
                <a:lnTo>
                  <a:pt x="4491692" y="5924186"/>
                </a:lnTo>
                <a:lnTo>
                  <a:pt x="0" y="5924186"/>
                </a:lnTo>
                <a:lnTo>
                  <a:pt x="0" y="0"/>
                </a:lnTo>
                <a:close/>
              </a:path>
            </a:pathLst>
          </a:custGeom>
          <a:blipFill>
            <a:blip r:embed="rId6"/>
            <a:stretch>
              <a:fillRect r="-177667"/>
            </a:stretch>
          </a:blipFill>
        </p:spPr>
      </p:sp>
      <p:sp>
        <p:nvSpPr>
          <p:cNvPr id="5" name="Freeform 5"/>
          <p:cNvSpPr/>
          <p:nvPr/>
        </p:nvSpPr>
        <p:spPr>
          <a:xfrm>
            <a:off x="1112305" y="1999654"/>
            <a:ext cx="11280732" cy="7675901"/>
          </a:xfrm>
          <a:custGeom>
            <a:avLst/>
            <a:gdLst/>
            <a:ahLst/>
            <a:cxnLst/>
            <a:rect l="l" t="t" r="r" b="b"/>
            <a:pathLst>
              <a:path w="11280732" h="7675901">
                <a:moveTo>
                  <a:pt x="0" y="0"/>
                </a:moveTo>
                <a:lnTo>
                  <a:pt x="11280732" y="0"/>
                </a:lnTo>
                <a:lnTo>
                  <a:pt x="11280732" y="7675901"/>
                </a:lnTo>
                <a:lnTo>
                  <a:pt x="0" y="7675901"/>
                </a:lnTo>
                <a:lnTo>
                  <a:pt x="0" y="0"/>
                </a:lnTo>
                <a:close/>
              </a:path>
            </a:pathLst>
          </a:custGeom>
          <a:blipFill>
            <a:blip r:embed="rId7"/>
            <a:stretch>
              <a:fillRect/>
            </a:stretch>
          </a:blipFill>
        </p:spPr>
      </p:sp>
      <p:sp>
        <p:nvSpPr>
          <p:cNvPr id="6" name="Freeform 6"/>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8"/>
            <a:stretch>
              <a:fillRect/>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ACTIVITY</a:t>
            </a:r>
          </a:p>
        </p:txBody>
      </p:sp>
      <p:sp>
        <p:nvSpPr>
          <p:cNvPr id="8" name="TextBox 8"/>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
        <p:nvSpPr>
          <p:cNvPr id="9" name="TextBox 9"/>
          <p:cNvSpPr txBox="1"/>
          <p:nvPr/>
        </p:nvSpPr>
        <p:spPr>
          <a:xfrm>
            <a:off x="11715073" y="9440407"/>
            <a:ext cx="629632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a:ea typeface="Poppins Bold"/>
                <a:cs typeface="Poppins Bold"/>
                <a:sym typeface="Poppins Bold"/>
              </a:rPr>
              <a:t>LIKE, SHARE, COMMENT, SAVE</a:t>
            </a:r>
          </a:p>
        </p:txBody>
      </p:sp>
      <p:sp>
        <p:nvSpPr>
          <p:cNvPr id="10" name="Freeform 10"/>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9">
              <a:alphaModFix amt="5000"/>
            </a:blip>
            <a:stretch>
              <a:fillRect/>
            </a:stretch>
          </a:blipFill>
        </p:spPr>
      </p:sp>
    </p:spTree>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4" name="Group 4"/>
          <p:cNvGrpSpPr/>
          <p:nvPr/>
        </p:nvGrpSpPr>
        <p:grpSpPr>
          <a:xfrm>
            <a:off x="1080969" y="2857719"/>
            <a:ext cx="1036286" cy="1036286"/>
            <a:chOff x="0" y="0"/>
            <a:chExt cx="1381715" cy="1381715"/>
          </a:xfrm>
        </p:grpSpPr>
        <p:sp>
          <p:nvSpPr>
            <p:cNvPr id="5" name="Freeform 5"/>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316160" y="316160"/>
              <a:ext cx="749396" cy="749396"/>
            </a:xfrm>
            <a:custGeom>
              <a:avLst/>
              <a:gdLst/>
              <a:ahLst/>
              <a:cxnLst/>
              <a:rect l="l" t="t" r="r" b="b"/>
              <a:pathLst>
                <a:path w="749396" h="749396">
                  <a:moveTo>
                    <a:pt x="0" y="0"/>
                  </a:moveTo>
                  <a:lnTo>
                    <a:pt x="749395" y="0"/>
                  </a:lnTo>
                  <a:lnTo>
                    <a:pt x="749395" y="749395"/>
                  </a:lnTo>
                  <a:lnTo>
                    <a:pt x="0" y="74939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grpSp>
        <p:nvGrpSpPr>
          <p:cNvPr id="7" name="Group 7"/>
          <p:cNvGrpSpPr/>
          <p:nvPr/>
        </p:nvGrpSpPr>
        <p:grpSpPr>
          <a:xfrm>
            <a:off x="3574677" y="2857719"/>
            <a:ext cx="1036286" cy="1036286"/>
            <a:chOff x="0" y="0"/>
            <a:chExt cx="1381715" cy="1381715"/>
          </a:xfrm>
        </p:grpSpPr>
        <p:sp>
          <p:nvSpPr>
            <p:cNvPr id="8" name="Freeform 8"/>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336995" y="336995"/>
              <a:ext cx="707725" cy="707725"/>
            </a:xfrm>
            <a:custGeom>
              <a:avLst/>
              <a:gdLst/>
              <a:ahLst/>
              <a:cxnLst/>
              <a:rect l="l" t="t" r="r" b="b"/>
              <a:pathLst>
                <a:path w="707725" h="707725">
                  <a:moveTo>
                    <a:pt x="0" y="0"/>
                  </a:moveTo>
                  <a:lnTo>
                    <a:pt x="707725" y="0"/>
                  </a:lnTo>
                  <a:lnTo>
                    <a:pt x="707725" y="707725"/>
                  </a:lnTo>
                  <a:lnTo>
                    <a:pt x="0" y="70772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grpSp>
        <p:nvGrpSpPr>
          <p:cNvPr id="10" name="Group 10"/>
          <p:cNvGrpSpPr/>
          <p:nvPr/>
        </p:nvGrpSpPr>
        <p:grpSpPr>
          <a:xfrm>
            <a:off x="2328841" y="2857719"/>
            <a:ext cx="1036286" cy="1036286"/>
            <a:chOff x="0" y="0"/>
            <a:chExt cx="1381715" cy="1381715"/>
          </a:xfrm>
        </p:grpSpPr>
        <p:sp>
          <p:nvSpPr>
            <p:cNvPr id="11" name="Freeform 11"/>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346533" y="346533"/>
              <a:ext cx="688648" cy="688648"/>
            </a:xfrm>
            <a:custGeom>
              <a:avLst/>
              <a:gdLst/>
              <a:ahLst/>
              <a:cxnLst/>
              <a:rect l="l" t="t" r="r" b="b"/>
              <a:pathLst>
                <a:path w="688648" h="688648">
                  <a:moveTo>
                    <a:pt x="0" y="0"/>
                  </a:moveTo>
                  <a:lnTo>
                    <a:pt x="688649" y="0"/>
                  </a:lnTo>
                  <a:lnTo>
                    <a:pt x="688649" y="688649"/>
                  </a:lnTo>
                  <a:lnTo>
                    <a:pt x="0" y="688649"/>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grpSp>
      <p:grpSp>
        <p:nvGrpSpPr>
          <p:cNvPr id="13" name="Group 13"/>
          <p:cNvGrpSpPr/>
          <p:nvPr/>
        </p:nvGrpSpPr>
        <p:grpSpPr>
          <a:xfrm>
            <a:off x="4820513" y="2857719"/>
            <a:ext cx="1036286" cy="1036286"/>
            <a:chOff x="0" y="0"/>
            <a:chExt cx="1381715" cy="1381715"/>
          </a:xfrm>
        </p:grpSpPr>
        <p:sp>
          <p:nvSpPr>
            <p:cNvPr id="14" name="Freeform 14"/>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5" name="Freeform 15"/>
            <p:cNvSpPr/>
            <p:nvPr/>
          </p:nvSpPr>
          <p:spPr>
            <a:xfrm>
              <a:off x="432100" y="361625"/>
              <a:ext cx="505383" cy="674661"/>
            </a:xfrm>
            <a:custGeom>
              <a:avLst/>
              <a:gdLst/>
              <a:ahLst/>
              <a:cxnLst/>
              <a:rect l="l" t="t" r="r" b="b"/>
              <a:pathLst>
                <a:path w="505383" h="674661">
                  <a:moveTo>
                    <a:pt x="0" y="0"/>
                  </a:moveTo>
                  <a:lnTo>
                    <a:pt x="505383" y="0"/>
                  </a:lnTo>
                  <a:lnTo>
                    <a:pt x="505383" y="674661"/>
                  </a:lnTo>
                  <a:lnTo>
                    <a:pt x="0" y="674661"/>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grpSp>
      <p:sp>
        <p:nvSpPr>
          <p:cNvPr id="16" name="Freeform 16"/>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14"/>
            <a:stretch>
              <a:fillRect/>
            </a:stretch>
          </a:blipFill>
        </p:spPr>
      </p:sp>
      <p:sp>
        <p:nvSpPr>
          <p:cNvPr id="17" name="TextBox 17"/>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ACTIVITY</a:t>
            </a:r>
          </a:p>
        </p:txBody>
      </p:sp>
      <p:sp>
        <p:nvSpPr>
          <p:cNvPr id="18" name="TextBox 18"/>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
        <p:nvSpPr>
          <p:cNvPr id="19" name="TextBox 19"/>
          <p:cNvSpPr txBox="1"/>
          <p:nvPr/>
        </p:nvSpPr>
        <p:spPr>
          <a:xfrm>
            <a:off x="1080969" y="5352479"/>
            <a:ext cx="14280525" cy="4409430"/>
          </a:xfrm>
          <a:prstGeom prst="rect">
            <a:avLst/>
          </a:prstGeom>
        </p:spPr>
        <p:txBody>
          <a:bodyPr lIns="0" tIns="0" rIns="0" bIns="0" rtlCol="0" anchor="t">
            <a:spAutoFit/>
          </a:bodyPr>
          <a:lstStyle/>
          <a:p>
            <a:pPr marL="0" lvl="0" indent="0" algn="just">
              <a:lnSpc>
                <a:spcPts val="3185"/>
              </a:lnSpc>
              <a:spcBef>
                <a:spcPct val="0"/>
              </a:spcBef>
            </a:pPr>
            <a:r>
              <a:rPr lang="en-US" sz="2275">
                <a:solidFill>
                  <a:srgbClr val="000000"/>
                </a:solidFill>
                <a:latin typeface="Poppins"/>
                <a:ea typeface="Poppins"/>
                <a:cs typeface="Poppins"/>
                <a:sym typeface="Poppins"/>
              </a:rPr>
              <a:t>In </a:t>
            </a:r>
            <a:r>
              <a:rPr lang="en-US" sz="2275" b="1">
                <a:solidFill>
                  <a:srgbClr val="000000"/>
                </a:solidFill>
                <a:latin typeface="Poppins Bold"/>
                <a:ea typeface="Poppins Bold"/>
                <a:cs typeface="Poppins Bold"/>
                <a:sym typeface="Poppins Bold"/>
              </a:rPr>
              <a:t>Pixtream</a:t>
            </a:r>
            <a:r>
              <a:rPr lang="en-US" sz="2275">
                <a:solidFill>
                  <a:srgbClr val="000000"/>
                </a:solidFill>
                <a:latin typeface="Poppins"/>
                <a:ea typeface="Poppins"/>
                <a:cs typeface="Poppins"/>
                <a:sym typeface="Poppins"/>
              </a:rPr>
              <a:t>, users can engage with content through various interactive features such as liking, sharing, commenting, and saving posts. When a user comes across a post they enjoy, they </a:t>
            </a:r>
            <a:r>
              <a:rPr lang="en-US" sz="2275" b="1">
                <a:solidFill>
                  <a:srgbClr val="000000"/>
                </a:solidFill>
                <a:latin typeface="Poppins Bold"/>
                <a:ea typeface="Poppins Bold"/>
                <a:cs typeface="Poppins Bold"/>
                <a:sym typeface="Poppins Bold"/>
              </a:rPr>
              <a:t>can express their appreciation by liking it</a:t>
            </a:r>
            <a:r>
              <a:rPr lang="en-US" sz="2275">
                <a:solidFill>
                  <a:srgbClr val="000000"/>
                </a:solidFill>
                <a:latin typeface="Poppins"/>
                <a:ea typeface="Poppins"/>
                <a:cs typeface="Poppins"/>
                <a:sym typeface="Poppins"/>
              </a:rPr>
              <a:t>, which not only boosts the visibility of the post but also encourages the creator. Additionally, </a:t>
            </a:r>
            <a:r>
              <a:rPr lang="en-US" sz="2275" b="1">
                <a:solidFill>
                  <a:srgbClr val="000000"/>
                </a:solidFill>
                <a:latin typeface="Poppins Bold"/>
                <a:ea typeface="Poppins Bold"/>
                <a:cs typeface="Poppins Bold"/>
                <a:sym typeface="Poppins Bold"/>
              </a:rPr>
              <a:t>users have the option to share posts with their followers</a:t>
            </a:r>
            <a:r>
              <a:rPr lang="en-US" sz="2275">
                <a:solidFill>
                  <a:srgbClr val="000000"/>
                </a:solidFill>
                <a:latin typeface="Poppins"/>
                <a:ea typeface="Poppins"/>
                <a:cs typeface="Poppins"/>
                <a:sym typeface="Poppins"/>
              </a:rPr>
              <a:t> or directly via messaging, expanding the reach of the content and fostering discussions beyond the original post. </a:t>
            </a:r>
            <a:r>
              <a:rPr lang="en-US" sz="2275" b="1">
                <a:solidFill>
                  <a:srgbClr val="000000"/>
                </a:solidFill>
                <a:latin typeface="Poppins Bold"/>
                <a:ea typeface="Poppins Bold"/>
                <a:cs typeface="Poppins Bold"/>
                <a:sym typeface="Poppins Bold"/>
              </a:rPr>
              <a:t>Comments enable users to engage in conversations around the posts</a:t>
            </a:r>
            <a:r>
              <a:rPr lang="en-US" sz="2275">
                <a:solidFill>
                  <a:srgbClr val="000000"/>
                </a:solidFill>
                <a:latin typeface="Poppins"/>
                <a:ea typeface="Poppins"/>
                <a:cs typeface="Poppins"/>
                <a:sym typeface="Poppins"/>
              </a:rPr>
              <a:t>, allowing them to provide feedback, ask questions, or simply express their thoughts. For posts that resonate particularly well, </a:t>
            </a:r>
            <a:r>
              <a:rPr lang="en-US" sz="2275" b="1">
                <a:solidFill>
                  <a:srgbClr val="000000"/>
                </a:solidFill>
                <a:latin typeface="Poppins Bold"/>
                <a:ea typeface="Poppins Bold"/>
                <a:cs typeface="Poppins Bold"/>
                <a:sym typeface="Poppins Bold"/>
              </a:rPr>
              <a:t>users can save them to a personal collection</a:t>
            </a:r>
            <a:r>
              <a:rPr lang="en-US" sz="2275">
                <a:solidFill>
                  <a:srgbClr val="000000"/>
                </a:solidFill>
                <a:latin typeface="Poppins"/>
                <a:ea typeface="Poppins"/>
                <a:cs typeface="Poppins"/>
                <a:sym typeface="Poppins"/>
              </a:rPr>
              <a:t> for easy access later, ensuring they can revisit their favorite content whenever they want. Together, these features enhance the interactive experience on Pixtream, promoting a vibrant community where users can connect and share their interests effectively.</a:t>
            </a:r>
          </a:p>
        </p:txBody>
      </p:sp>
      <p:sp>
        <p:nvSpPr>
          <p:cNvPr id="20" name="TextBox 20"/>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a:ea typeface="Poppins Bold"/>
                <a:cs typeface="Poppins Bold"/>
                <a:sym typeface="Poppins Bold"/>
              </a:rPr>
              <a:t>LIKE, SHARE, COMMENT, SAVE</a:t>
            </a:r>
          </a:p>
        </p:txBody>
      </p:sp>
      <p:sp>
        <p:nvSpPr>
          <p:cNvPr id="21" name="Freeform 21"/>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5">
              <a:alphaModFix amt="5000"/>
            </a:blip>
            <a:stretch>
              <a:fillRect/>
            </a:stretch>
          </a:blipFill>
        </p:spPr>
      </p:sp>
    </p:spTree>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080969"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337816" y="3166825"/>
            <a:ext cx="522593" cy="418074"/>
          </a:xfrm>
          <a:custGeom>
            <a:avLst/>
            <a:gdLst/>
            <a:ahLst/>
            <a:cxnLst/>
            <a:rect l="l" t="t" r="r" b="b"/>
            <a:pathLst>
              <a:path w="522593" h="418074">
                <a:moveTo>
                  <a:pt x="0" y="0"/>
                </a:moveTo>
                <a:lnTo>
                  <a:pt x="522593" y="0"/>
                </a:lnTo>
                <a:lnTo>
                  <a:pt x="522593" y="418074"/>
                </a:lnTo>
                <a:lnTo>
                  <a:pt x="0" y="41807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11956643" y="90738"/>
            <a:ext cx="6018317" cy="9865376"/>
          </a:xfrm>
          <a:custGeom>
            <a:avLst/>
            <a:gdLst/>
            <a:ahLst/>
            <a:cxnLst/>
            <a:rect l="l" t="t" r="r" b="b"/>
            <a:pathLst>
              <a:path w="6018317" h="9865376">
                <a:moveTo>
                  <a:pt x="0" y="0"/>
                </a:moveTo>
                <a:lnTo>
                  <a:pt x="6018317" y="0"/>
                </a:lnTo>
                <a:lnTo>
                  <a:pt x="6018317" y="9865376"/>
                </a:lnTo>
                <a:lnTo>
                  <a:pt x="0" y="9865376"/>
                </a:lnTo>
                <a:lnTo>
                  <a:pt x="0" y="0"/>
                </a:lnTo>
                <a:close/>
              </a:path>
            </a:pathLst>
          </a:custGeom>
          <a:blipFill>
            <a:blip r:embed="rId8"/>
            <a:stretch>
              <a:fillRect/>
            </a:stretch>
          </a:blipFill>
        </p:spPr>
      </p:sp>
      <p:sp>
        <p:nvSpPr>
          <p:cNvPr id="7" name="Freeform 7"/>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9"/>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ACTIVITY</a:t>
            </a:r>
          </a:p>
        </p:txBody>
      </p:sp>
      <p:sp>
        <p:nvSpPr>
          <p:cNvPr id="9" name="TextBox 9"/>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
        <p:nvSpPr>
          <p:cNvPr id="10" name="TextBox 10"/>
          <p:cNvSpPr txBox="1"/>
          <p:nvPr/>
        </p:nvSpPr>
        <p:spPr>
          <a:xfrm>
            <a:off x="1080969" y="5352479"/>
            <a:ext cx="11062834" cy="4009380"/>
          </a:xfrm>
          <a:prstGeom prst="rect">
            <a:avLst/>
          </a:prstGeom>
        </p:spPr>
        <p:txBody>
          <a:bodyPr lIns="0" tIns="0" rIns="0" bIns="0" rtlCol="0" anchor="t">
            <a:spAutoFit/>
          </a:bodyPr>
          <a:lstStyle/>
          <a:p>
            <a:pPr marL="0" lvl="0" indent="0" algn="just">
              <a:lnSpc>
                <a:spcPts val="3185"/>
              </a:lnSpc>
              <a:spcBef>
                <a:spcPct val="0"/>
              </a:spcBef>
            </a:pPr>
            <a:r>
              <a:rPr lang="en-US" sz="2275">
                <a:solidFill>
                  <a:srgbClr val="000000"/>
                </a:solidFill>
                <a:latin typeface="Poppins"/>
                <a:ea typeface="Poppins"/>
                <a:cs typeface="Poppins"/>
                <a:sym typeface="Poppins"/>
              </a:rPr>
              <a:t>In </a:t>
            </a:r>
            <a:r>
              <a:rPr lang="en-US" sz="2275" b="1">
                <a:solidFill>
                  <a:srgbClr val="000000"/>
                </a:solidFill>
                <a:latin typeface="Poppins Bold"/>
                <a:ea typeface="Poppins Bold"/>
                <a:cs typeface="Poppins Bold"/>
                <a:sym typeface="Poppins Bold"/>
              </a:rPr>
              <a:t>Pixtream</a:t>
            </a:r>
            <a:r>
              <a:rPr lang="en-US" sz="2275">
                <a:solidFill>
                  <a:srgbClr val="000000"/>
                </a:solidFill>
                <a:latin typeface="Poppins"/>
                <a:ea typeface="Poppins"/>
                <a:cs typeface="Poppins"/>
                <a:sym typeface="Poppins"/>
              </a:rPr>
              <a:t>, the chat feature facilitates </a:t>
            </a:r>
            <a:r>
              <a:rPr lang="en-US" sz="2275" b="1">
                <a:solidFill>
                  <a:srgbClr val="000000"/>
                </a:solidFill>
                <a:latin typeface="Poppins Bold"/>
                <a:ea typeface="Poppins Bold"/>
                <a:cs typeface="Poppins Bold"/>
                <a:sym typeface="Poppins Bold"/>
              </a:rPr>
              <a:t>direct messaging between users</a:t>
            </a:r>
            <a:r>
              <a:rPr lang="en-US" sz="2275">
                <a:solidFill>
                  <a:srgbClr val="000000"/>
                </a:solidFill>
                <a:latin typeface="Poppins"/>
                <a:ea typeface="Poppins"/>
                <a:cs typeface="Poppins"/>
                <a:sym typeface="Poppins"/>
              </a:rPr>
              <a:t>, enhancing communication and connection within the platform. This functionality allows users to </a:t>
            </a:r>
            <a:r>
              <a:rPr lang="en-US" sz="2275" b="1">
                <a:solidFill>
                  <a:srgbClr val="000000"/>
                </a:solidFill>
                <a:latin typeface="Poppins Bold"/>
                <a:ea typeface="Poppins Bold"/>
                <a:cs typeface="Poppins Bold"/>
                <a:sym typeface="Poppins Bold"/>
              </a:rPr>
              <a:t>send private messages to one another</a:t>
            </a:r>
            <a:r>
              <a:rPr lang="en-US" sz="2275">
                <a:solidFill>
                  <a:srgbClr val="000000"/>
                </a:solidFill>
                <a:latin typeface="Poppins"/>
                <a:ea typeface="Poppins"/>
                <a:cs typeface="Poppins"/>
                <a:sym typeface="Poppins"/>
              </a:rPr>
              <a:t>, enabling them to have one-on-one conversations without the need for public visibility. Users can share thoughts, experiences, or even links to posts directly through chat, making interactions more personal and immediate. The chat interface is designed for ease of use, allowing users to view conversation history. This real-time communication fosters deeper relationships among users, encouraging engagement and collaboration while helping to build a supportive community within Pixtream.</a:t>
            </a:r>
          </a:p>
        </p:txBody>
      </p:sp>
      <p:sp>
        <p:nvSpPr>
          <p:cNvPr id="11" name="TextBox 11"/>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a:ea typeface="Poppins Bold"/>
                <a:cs typeface="Poppins Bold"/>
                <a:sym typeface="Poppins Bold"/>
              </a:rPr>
              <a:t>MESSAGE USERS</a:t>
            </a:r>
          </a:p>
        </p:txBody>
      </p:sp>
      <p:sp>
        <p:nvSpPr>
          <p:cNvPr id="12" name="Freeform 12"/>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0">
              <a:alphaModFix amt="5000"/>
            </a:blip>
            <a:stretch>
              <a:fillRect/>
            </a:stretch>
          </a:blipFill>
        </p:spPr>
      </p:sp>
    </p:spTree>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sp>
        <p:nvSpPr>
          <p:cNvPr id="5" name="Freeform 5"/>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2910904" y="1446233"/>
            <a:ext cx="12083146" cy="8840767"/>
          </a:xfrm>
          <a:custGeom>
            <a:avLst/>
            <a:gdLst/>
            <a:ahLst/>
            <a:cxnLst/>
            <a:rect l="l" t="t" r="r" b="b"/>
            <a:pathLst>
              <a:path w="12083146" h="8840767">
                <a:moveTo>
                  <a:pt x="0" y="0"/>
                </a:moveTo>
                <a:lnTo>
                  <a:pt x="12083146" y="0"/>
                </a:lnTo>
                <a:lnTo>
                  <a:pt x="12083146" y="8840767"/>
                </a:lnTo>
                <a:lnTo>
                  <a:pt x="0" y="8840767"/>
                </a:lnTo>
                <a:lnTo>
                  <a:pt x="0" y="0"/>
                </a:lnTo>
                <a:close/>
              </a:path>
            </a:pathLst>
          </a:custGeom>
          <a:blipFill>
            <a:blip r:embed="rId9"/>
            <a:stretch>
              <a:fillRect l="-54033"/>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ACTIVITY</a:t>
            </a:r>
          </a:p>
        </p:txBody>
      </p:sp>
      <p:sp>
        <p:nvSpPr>
          <p:cNvPr id="8" name="TextBox 8"/>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
        <p:nvSpPr>
          <p:cNvPr id="9" name="TextBox 9"/>
          <p:cNvSpPr txBox="1"/>
          <p:nvPr/>
        </p:nvSpPr>
        <p:spPr>
          <a:xfrm>
            <a:off x="13246384" y="9450749"/>
            <a:ext cx="4747996"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a:ea typeface="Poppins Bold"/>
                <a:cs typeface="Poppins Bold"/>
                <a:sym typeface="Poppins Bold"/>
              </a:rPr>
              <a:t>BLOCK, REPORT USERS</a:t>
            </a:r>
          </a:p>
        </p:txBody>
      </p:sp>
      <p:sp>
        <p:nvSpPr>
          <p:cNvPr id="10" name="Freeform 10"/>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0">
              <a:alphaModFix amt="5000"/>
            </a:blip>
            <a:stretch>
              <a:fillRect/>
            </a:stretch>
          </a:blipFill>
        </p:spPr>
      </p:sp>
    </p:spTree>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080969"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sp>
        <p:nvSpPr>
          <p:cNvPr id="6" name="Freeform 6"/>
          <p:cNvSpPr/>
          <p:nvPr/>
        </p:nvSpPr>
        <p:spPr>
          <a:xfrm>
            <a:off x="1338544" y="3115294"/>
            <a:ext cx="521137" cy="521137"/>
          </a:xfrm>
          <a:custGeom>
            <a:avLst/>
            <a:gdLst/>
            <a:ahLst/>
            <a:cxnLst/>
            <a:rect l="l" t="t" r="r" b="b"/>
            <a:pathLst>
              <a:path w="521137" h="521137">
                <a:moveTo>
                  <a:pt x="0" y="0"/>
                </a:moveTo>
                <a:lnTo>
                  <a:pt x="521137" y="0"/>
                </a:lnTo>
                <a:lnTo>
                  <a:pt x="521137" y="521136"/>
                </a:lnTo>
                <a:lnTo>
                  <a:pt x="0" y="52113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2322302"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9" name="TextBox 9"/>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ACTIVITY</a:t>
            </a:r>
          </a:p>
        </p:txBody>
      </p:sp>
      <p:sp>
        <p:nvSpPr>
          <p:cNvPr id="10" name="TextBox 10"/>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
        <p:nvSpPr>
          <p:cNvPr id="11" name="TextBox 11"/>
          <p:cNvSpPr txBox="1"/>
          <p:nvPr/>
        </p:nvSpPr>
        <p:spPr>
          <a:xfrm>
            <a:off x="1080969" y="5352479"/>
            <a:ext cx="14737980" cy="4409430"/>
          </a:xfrm>
          <a:prstGeom prst="rect">
            <a:avLst/>
          </a:prstGeom>
        </p:spPr>
        <p:txBody>
          <a:bodyPr lIns="0" tIns="0" rIns="0" bIns="0" rtlCol="0" anchor="t">
            <a:spAutoFit/>
          </a:bodyPr>
          <a:lstStyle/>
          <a:p>
            <a:pPr algn="just">
              <a:lnSpc>
                <a:spcPts val="3185"/>
              </a:lnSpc>
            </a:pPr>
            <a:r>
              <a:rPr lang="en-US" sz="2275">
                <a:solidFill>
                  <a:srgbClr val="000000"/>
                </a:solidFill>
                <a:latin typeface="Poppins"/>
                <a:ea typeface="Poppins"/>
                <a:cs typeface="Poppins"/>
                <a:sym typeface="Poppins"/>
              </a:rPr>
              <a:t>In </a:t>
            </a:r>
            <a:r>
              <a:rPr lang="en-US" sz="2275" b="1">
                <a:solidFill>
                  <a:srgbClr val="000000"/>
                </a:solidFill>
                <a:latin typeface="Poppins Bold"/>
                <a:ea typeface="Poppins Bold"/>
                <a:cs typeface="Poppins Bold"/>
                <a:sym typeface="Poppins Bold"/>
              </a:rPr>
              <a:t>Pixtream</a:t>
            </a:r>
            <a:r>
              <a:rPr lang="en-US" sz="2275">
                <a:solidFill>
                  <a:srgbClr val="000000"/>
                </a:solidFill>
                <a:latin typeface="Poppins"/>
                <a:ea typeface="Poppins"/>
                <a:cs typeface="Poppins"/>
                <a:sym typeface="Poppins"/>
              </a:rPr>
              <a:t>, the block and report features empower users to manage their interactions and maintain a safe and respectful environment. The </a:t>
            </a:r>
            <a:r>
              <a:rPr lang="en-US" sz="2275" b="1">
                <a:solidFill>
                  <a:srgbClr val="000000"/>
                </a:solidFill>
                <a:latin typeface="Poppins Bold"/>
                <a:ea typeface="Poppins Bold"/>
                <a:cs typeface="Poppins Bold"/>
                <a:sym typeface="Poppins Bold"/>
              </a:rPr>
              <a:t>block feature allows users to restrict specific individuals from viewing their profile, posts, or sending messages</a:t>
            </a:r>
            <a:r>
              <a:rPr lang="en-US" sz="2275">
                <a:solidFill>
                  <a:srgbClr val="000000"/>
                </a:solidFill>
                <a:latin typeface="Poppins"/>
                <a:ea typeface="Poppins"/>
                <a:cs typeface="Poppins"/>
                <a:sym typeface="Poppins"/>
              </a:rPr>
              <a:t>, giving them control over their social connections and protecting their experience on the platform. </a:t>
            </a:r>
            <a:r>
              <a:rPr lang="en-US" sz="2275" b="1">
                <a:solidFill>
                  <a:srgbClr val="000000"/>
                </a:solidFill>
                <a:latin typeface="Poppins Bold"/>
                <a:ea typeface="Poppins Bold"/>
                <a:cs typeface="Poppins Bold"/>
                <a:sym typeface="Poppins Bold"/>
              </a:rPr>
              <a:t>When a user feels threatened, harassed, or encounters inappropriate behavior, they can utilize the report feature</a:t>
            </a:r>
            <a:r>
              <a:rPr lang="en-US" sz="2275">
                <a:solidFill>
                  <a:srgbClr val="000000"/>
                </a:solidFill>
                <a:latin typeface="Poppins"/>
                <a:ea typeface="Poppins"/>
                <a:cs typeface="Poppins"/>
                <a:sym typeface="Poppins"/>
              </a:rPr>
              <a:t> to alert the platform's admin. This functionality enables users to submit complaints regarding specific content or users, prompting an investigation into the reported issue. The admin then reviews these reports to take appropriate actions, which may include warnings, restrictions, or account deletion. Together, these features ensure that users have the necessary tools to create a safe and enjoyable experience on Pixtream while fostering a supportive community.</a:t>
            </a:r>
          </a:p>
          <a:p>
            <a:pPr marL="0" lvl="0" indent="0" algn="just">
              <a:lnSpc>
                <a:spcPts val="3185"/>
              </a:lnSpc>
              <a:spcBef>
                <a:spcPct val="0"/>
              </a:spcBef>
            </a:pPr>
            <a:endParaRPr lang="en-US" sz="2275">
              <a:solidFill>
                <a:srgbClr val="000000"/>
              </a:solidFill>
              <a:latin typeface="Poppins"/>
              <a:ea typeface="Poppins"/>
              <a:cs typeface="Poppins"/>
              <a:sym typeface="Poppins"/>
            </a:endParaRPr>
          </a:p>
        </p:txBody>
      </p:sp>
      <p:sp>
        <p:nvSpPr>
          <p:cNvPr id="12" name="TextBox 12"/>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a:ea typeface="Poppins Bold"/>
                <a:cs typeface="Poppins Bold"/>
                <a:sym typeface="Poppins Bold"/>
              </a:rPr>
              <a:t>BLOCK, REPORT USERS</a:t>
            </a:r>
          </a:p>
        </p:txBody>
      </p:sp>
      <p:sp>
        <p:nvSpPr>
          <p:cNvPr id="13" name="Freeform 13"/>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1">
              <a:alphaModFix amt="5000"/>
            </a:blip>
            <a:stretch>
              <a:fillRect/>
            </a:stretch>
          </a:blipFill>
        </p:spPr>
      </p:sp>
    </p:spTree>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sp>
        <p:nvSpPr>
          <p:cNvPr id="5" name="Freeform 5"/>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4269211" y="1212254"/>
            <a:ext cx="9749578" cy="9178703"/>
          </a:xfrm>
          <a:custGeom>
            <a:avLst/>
            <a:gdLst/>
            <a:ahLst/>
            <a:cxnLst/>
            <a:rect l="l" t="t" r="r" b="b"/>
            <a:pathLst>
              <a:path w="9749578" h="9178703">
                <a:moveTo>
                  <a:pt x="0" y="0"/>
                </a:moveTo>
                <a:lnTo>
                  <a:pt x="9749578" y="0"/>
                </a:lnTo>
                <a:lnTo>
                  <a:pt x="9749578" y="9178703"/>
                </a:lnTo>
                <a:lnTo>
                  <a:pt x="0" y="9178703"/>
                </a:lnTo>
                <a:lnTo>
                  <a:pt x="0" y="0"/>
                </a:lnTo>
                <a:close/>
              </a:path>
            </a:pathLst>
          </a:custGeom>
          <a:blipFill>
            <a:blip r:embed="rId9"/>
            <a:stretch>
              <a:fillRect r="-126173"/>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ACTIVITY</a:t>
            </a:r>
          </a:p>
        </p:txBody>
      </p:sp>
      <p:sp>
        <p:nvSpPr>
          <p:cNvPr id="8" name="TextBox 8"/>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
        <p:nvSpPr>
          <p:cNvPr id="9" name="TextBox 9"/>
          <p:cNvSpPr txBox="1"/>
          <p:nvPr/>
        </p:nvSpPr>
        <p:spPr>
          <a:xfrm>
            <a:off x="14995430" y="9407870"/>
            <a:ext cx="29784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a:ea typeface="Poppins Bold"/>
                <a:cs typeface="Poppins Bold"/>
                <a:sym typeface="Poppins Bold"/>
              </a:rPr>
              <a:t>ADMIN LOGIN</a:t>
            </a:r>
          </a:p>
        </p:txBody>
      </p:sp>
      <p:sp>
        <p:nvSpPr>
          <p:cNvPr id="10" name="Freeform 10"/>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0">
              <a:alphaModFix amt="5000"/>
            </a:blip>
            <a:stretch>
              <a:fillRect/>
            </a:stretch>
          </a:blipFill>
        </p:spPr>
      </p:sp>
    </p:spTree>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grpSp>
        <p:nvGrpSpPr>
          <p:cNvPr id="5" name="Group 5"/>
          <p:cNvGrpSpPr/>
          <p:nvPr/>
        </p:nvGrpSpPr>
        <p:grpSpPr>
          <a:xfrm>
            <a:off x="1080969" y="2857719"/>
            <a:ext cx="1036286" cy="1036286"/>
            <a:chOff x="0" y="0"/>
            <a:chExt cx="1381715" cy="1381715"/>
          </a:xfrm>
        </p:grpSpPr>
        <p:sp>
          <p:nvSpPr>
            <p:cNvPr id="6" name="Freeform 6"/>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397586" y="355690"/>
              <a:ext cx="586543" cy="670334"/>
            </a:xfrm>
            <a:custGeom>
              <a:avLst/>
              <a:gdLst/>
              <a:ahLst/>
              <a:cxnLst/>
              <a:rect l="l" t="t" r="r" b="b"/>
              <a:pathLst>
                <a:path w="586543" h="670334">
                  <a:moveTo>
                    <a:pt x="0" y="0"/>
                  </a:moveTo>
                  <a:lnTo>
                    <a:pt x="586543" y="0"/>
                  </a:lnTo>
                  <a:lnTo>
                    <a:pt x="586543" y="670334"/>
                  </a:lnTo>
                  <a:lnTo>
                    <a:pt x="0" y="67033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ACTIVITY</a:t>
            </a:r>
          </a:p>
        </p:txBody>
      </p:sp>
      <p:sp>
        <p:nvSpPr>
          <p:cNvPr id="9" name="TextBox 9"/>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
        <p:nvSpPr>
          <p:cNvPr id="10" name="TextBox 10"/>
          <p:cNvSpPr txBox="1"/>
          <p:nvPr/>
        </p:nvSpPr>
        <p:spPr>
          <a:xfrm>
            <a:off x="1080969" y="5352479"/>
            <a:ext cx="14737980" cy="3609330"/>
          </a:xfrm>
          <a:prstGeom prst="rect">
            <a:avLst/>
          </a:prstGeom>
        </p:spPr>
        <p:txBody>
          <a:bodyPr lIns="0" tIns="0" rIns="0" bIns="0" rtlCol="0" anchor="t">
            <a:spAutoFit/>
          </a:bodyPr>
          <a:lstStyle/>
          <a:p>
            <a:pPr marL="0" lvl="0" indent="0" algn="just">
              <a:lnSpc>
                <a:spcPts val="3185"/>
              </a:lnSpc>
              <a:spcBef>
                <a:spcPct val="0"/>
              </a:spcBef>
            </a:pPr>
            <a:r>
              <a:rPr lang="en-US" sz="2275">
                <a:solidFill>
                  <a:srgbClr val="000000"/>
                </a:solidFill>
                <a:latin typeface="Poppins"/>
                <a:ea typeface="Poppins"/>
                <a:cs typeface="Poppins"/>
                <a:sym typeface="Poppins"/>
              </a:rPr>
              <a:t>In </a:t>
            </a:r>
            <a:r>
              <a:rPr lang="en-US" sz="2275" b="1">
                <a:solidFill>
                  <a:srgbClr val="000000"/>
                </a:solidFill>
                <a:latin typeface="Poppins Bold"/>
                <a:ea typeface="Poppins Bold"/>
                <a:cs typeface="Poppins Bold"/>
                <a:sym typeface="Poppins Bold"/>
              </a:rPr>
              <a:t>Pixtream</a:t>
            </a:r>
            <a:r>
              <a:rPr lang="en-US" sz="2275">
                <a:solidFill>
                  <a:srgbClr val="000000"/>
                </a:solidFill>
                <a:latin typeface="Poppins"/>
                <a:ea typeface="Poppins"/>
                <a:cs typeface="Poppins"/>
                <a:sym typeface="Poppins"/>
              </a:rPr>
              <a:t>, the admin login process is designed to </a:t>
            </a:r>
            <a:r>
              <a:rPr lang="en-US" sz="2275" b="1">
                <a:solidFill>
                  <a:srgbClr val="000000"/>
                </a:solidFill>
                <a:latin typeface="Poppins Bold"/>
                <a:ea typeface="Poppins Bold"/>
                <a:cs typeface="Poppins Bold"/>
                <a:sym typeface="Poppins Bold"/>
              </a:rPr>
              <a:t>ensure secure access to administrative features</a:t>
            </a:r>
            <a:r>
              <a:rPr lang="en-US" sz="2275">
                <a:solidFill>
                  <a:srgbClr val="000000"/>
                </a:solidFill>
                <a:latin typeface="Poppins"/>
                <a:ea typeface="Poppins"/>
                <a:cs typeface="Poppins"/>
                <a:sym typeface="Poppins"/>
              </a:rPr>
              <a:t> and functionalities that are crucial for managing the platform. </a:t>
            </a:r>
            <a:r>
              <a:rPr lang="en-US" sz="2275" b="1">
                <a:solidFill>
                  <a:srgbClr val="000000"/>
                </a:solidFill>
                <a:latin typeface="Poppins Bold"/>
                <a:ea typeface="Poppins Bold"/>
                <a:cs typeface="Poppins Bold"/>
                <a:sym typeface="Poppins Bold"/>
              </a:rPr>
              <a:t>Admins enter their registered username and password on the login page</a:t>
            </a:r>
            <a:r>
              <a:rPr lang="en-US" sz="2275">
                <a:solidFill>
                  <a:srgbClr val="000000"/>
                </a:solidFill>
                <a:latin typeface="Poppins"/>
                <a:ea typeface="Poppins"/>
                <a:cs typeface="Poppins"/>
                <a:sym typeface="Poppins"/>
              </a:rPr>
              <a:t>, which authenticates their identity and grants them access to the admin dashboard. This dashboard provides tools for overseeing user activity, </a:t>
            </a:r>
            <a:r>
              <a:rPr lang="en-US" sz="2275" b="1">
                <a:solidFill>
                  <a:srgbClr val="000000"/>
                </a:solidFill>
                <a:latin typeface="Poppins Bold"/>
                <a:ea typeface="Poppins Bold"/>
                <a:cs typeface="Poppins Bold"/>
                <a:sym typeface="Poppins Bold"/>
              </a:rPr>
              <a:t>handling complaints and reports</a:t>
            </a:r>
            <a:r>
              <a:rPr lang="en-US" sz="2275">
                <a:solidFill>
                  <a:srgbClr val="000000"/>
                </a:solidFill>
                <a:latin typeface="Poppins"/>
                <a:ea typeface="Poppins"/>
                <a:cs typeface="Poppins"/>
                <a:sym typeface="Poppins"/>
              </a:rPr>
              <a:t>, moderating content, and </a:t>
            </a:r>
            <a:r>
              <a:rPr lang="en-US" sz="2275" b="1">
                <a:solidFill>
                  <a:srgbClr val="000000"/>
                </a:solidFill>
                <a:latin typeface="Poppins Bold"/>
                <a:ea typeface="Poppins Bold"/>
                <a:cs typeface="Poppins Bold"/>
                <a:sym typeface="Poppins Bold"/>
              </a:rPr>
              <a:t>managing user accounts</a:t>
            </a:r>
            <a:r>
              <a:rPr lang="en-US" sz="2275">
                <a:solidFill>
                  <a:srgbClr val="000000"/>
                </a:solidFill>
                <a:latin typeface="Poppins"/>
                <a:ea typeface="Poppins"/>
                <a:cs typeface="Poppins"/>
                <a:sym typeface="Poppins"/>
              </a:rPr>
              <a:t>. The admin login system incorporates security measures, such as encrypted passwords and possibly two-factor authentication, to protect sensitive administrative functions from unauthorized access. Once logged in, admins can </a:t>
            </a:r>
            <a:r>
              <a:rPr lang="en-US" sz="2275" b="1">
                <a:solidFill>
                  <a:srgbClr val="000000"/>
                </a:solidFill>
                <a:latin typeface="Poppins Bold"/>
                <a:ea typeface="Poppins Bold"/>
                <a:cs typeface="Poppins Bold"/>
                <a:sym typeface="Poppins Bold"/>
              </a:rPr>
              <a:t>efficiently monitor the platform, enforce community guidelines, and maintain a safe and enjoyable environment for all users</a:t>
            </a:r>
            <a:r>
              <a:rPr lang="en-US" sz="2275">
                <a:solidFill>
                  <a:srgbClr val="000000"/>
                </a:solidFill>
                <a:latin typeface="Poppins"/>
                <a:ea typeface="Poppins"/>
                <a:cs typeface="Poppins"/>
                <a:sym typeface="Poppins"/>
              </a:rPr>
              <a:t>.</a:t>
            </a:r>
          </a:p>
        </p:txBody>
      </p:sp>
      <p:sp>
        <p:nvSpPr>
          <p:cNvPr id="11" name="TextBox 11"/>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a:ea typeface="Poppins Bold"/>
                <a:cs typeface="Poppins Bold"/>
                <a:sym typeface="Poppins Bold"/>
              </a:rPr>
              <a:t>ADMIN LOGIN</a:t>
            </a:r>
          </a:p>
        </p:txBody>
      </p:sp>
      <p:sp>
        <p:nvSpPr>
          <p:cNvPr id="12" name="Freeform 12"/>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9">
              <a:alphaModFix amt="5000"/>
            </a:blip>
            <a:stretch>
              <a:fillRect/>
            </a:stretch>
          </a:blipFill>
        </p:spPr>
      </p:sp>
    </p:spTree>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sp>
        <p:nvSpPr>
          <p:cNvPr id="5" name="Freeform 5"/>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9144000" y="1457047"/>
            <a:ext cx="6032355" cy="7938451"/>
          </a:xfrm>
          <a:custGeom>
            <a:avLst/>
            <a:gdLst/>
            <a:ahLst/>
            <a:cxnLst/>
            <a:rect l="l" t="t" r="r" b="b"/>
            <a:pathLst>
              <a:path w="6032355" h="7938451">
                <a:moveTo>
                  <a:pt x="0" y="0"/>
                </a:moveTo>
                <a:lnTo>
                  <a:pt x="6032355" y="0"/>
                </a:lnTo>
                <a:lnTo>
                  <a:pt x="6032355" y="7938451"/>
                </a:lnTo>
                <a:lnTo>
                  <a:pt x="0" y="7938451"/>
                </a:lnTo>
                <a:lnTo>
                  <a:pt x="0" y="0"/>
                </a:lnTo>
                <a:close/>
              </a:path>
            </a:pathLst>
          </a:custGeom>
          <a:blipFill>
            <a:blip r:embed="rId9"/>
            <a:stretch>
              <a:fillRect l="-198551" r="-98677" b="-48661"/>
            </a:stretch>
          </a:blipFill>
        </p:spPr>
      </p:sp>
      <p:sp>
        <p:nvSpPr>
          <p:cNvPr id="7" name="Freeform 7"/>
          <p:cNvSpPr/>
          <p:nvPr/>
        </p:nvSpPr>
        <p:spPr>
          <a:xfrm>
            <a:off x="2840445" y="1457047"/>
            <a:ext cx="6540206" cy="7913355"/>
          </a:xfrm>
          <a:custGeom>
            <a:avLst/>
            <a:gdLst/>
            <a:ahLst/>
            <a:cxnLst/>
            <a:rect l="l" t="t" r="r" b="b"/>
            <a:pathLst>
              <a:path w="6540206" h="7913355">
                <a:moveTo>
                  <a:pt x="0" y="0"/>
                </a:moveTo>
                <a:lnTo>
                  <a:pt x="6540205" y="0"/>
                </a:lnTo>
                <a:lnTo>
                  <a:pt x="6540205" y="7913354"/>
                </a:lnTo>
                <a:lnTo>
                  <a:pt x="0" y="7913354"/>
                </a:lnTo>
                <a:lnTo>
                  <a:pt x="0" y="0"/>
                </a:lnTo>
                <a:close/>
              </a:path>
            </a:pathLst>
          </a:custGeom>
          <a:blipFill>
            <a:blip r:embed="rId10"/>
            <a:stretch>
              <a:fillRect l="-181973" r="-124991" b="-40004"/>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ACTIVITY</a:t>
            </a:r>
          </a:p>
        </p:txBody>
      </p:sp>
      <p:sp>
        <p:nvSpPr>
          <p:cNvPr id="9" name="TextBox 9"/>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
        <p:nvSpPr>
          <p:cNvPr id="10" name="TextBox 10"/>
          <p:cNvSpPr txBox="1"/>
          <p:nvPr/>
        </p:nvSpPr>
        <p:spPr>
          <a:xfrm>
            <a:off x="11102549" y="9420264"/>
            <a:ext cx="6874817"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a:ea typeface="Poppins Bold"/>
                <a:cs typeface="Poppins Bold"/>
                <a:sym typeface="Poppins Bold"/>
              </a:rPr>
              <a:t>ADMIN APPROVAL, COMPLAINTS</a:t>
            </a:r>
          </a:p>
        </p:txBody>
      </p:sp>
      <p:sp>
        <p:nvSpPr>
          <p:cNvPr id="11" name="Freeform 11"/>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1">
              <a:alphaModFix amt="5000"/>
            </a:blip>
            <a:stretch>
              <a:fillRect/>
            </a:stretch>
          </a:blipFill>
        </p:spPr>
      </p:sp>
    </p:spTree>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8">
              <a:alphaModFix amt="5000"/>
            </a:blip>
            <a:stretch>
              <a:fillRect/>
            </a:stretch>
          </a:blipFill>
        </p:spPr>
      </p:sp>
      <p:grpSp>
        <p:nvGrpSpPr>
          <p:cNvPr id="6" name="Group 6"/>
          <p:cNvGrpSpPr/>
          <p:nvPr/>
        </p:nvGrpSpPr>
        <p:grpSpPr>
          <a:xfrm>
            <a:off x="1184135" y="2744352"/>
            <a:ext cx="6648645" cy="3066166"/>
            <a:chOff x="0" y="0"/>
            <a:chExt cx="8864860" cy="4088222"/>
          </a:xfrm>
        </p:grpSpPr>
        <p:grpSp>
          <p:nvGrpSpPr>
            <p:cNvPr id="7" name="Group 7"/>
            <p:cNvGrpSpPr/>
            <p:nvPr/>
          </p:nvGrpSpPr>
          <p:grpSpPr>
            <a:xfrm>
              <a:off x="0" y="0"/>
              <a:ext cx="8864860" cy="3981264"/>
              <a:chOff x="0" y="0"/>
              <a:chExt cx="1751083" cy="786423"/>
            </a:xfrm>
          </p:grpSpPr>
          <p:sp>
            <p:nvSpPr>
              <p:cNvPr id="8" name="Freeform 8"/>
              <p:cNvSpPr/>
              <p:nvPr/>
            </p:nvSpPr>
            <p:spPr>
              <a:xfrm>
                <a:off x="0" y="0"/>
                <a:ext cx="1751083" cy="786423"/>
              </a:xfrm>
              <a:custGeom>
                <a:avLst/>
                <a:gdLst/>
                <a:ahLst/>
                <a:cxnLst/>
                <a:rect l="l" t="t" r="r" b="b"/>
                <a:pathLst>
                  <a:path w="1751083" h="786423">
                    <a:moveTo>
                      <a:pt x="59386" y="0"/>
                    </a:moveTo>
                    <a:lnTo>
                      <a:pt x="1691697" y="0"/>
                    </a:lnTo>
                    <a:cubicBezTo>
                      <a:pt x="1707447" y="0"/>
                      <a:pt x="1722553" y="6257"/>
                      <a:pt x="1733690" y="17394"/>
                    </a:cubicBezTo>
                    <a:cubicBezTo>
                      <a:pt x="1744827" y="28531"/>
                      <a:pt x="1751083" y="43636"/>
                      <a:pt x="1751083" y="59386"/>
                    </a:cubicBezTo>
                    <a:lnTo>
                      <a:pt x="1751083" y="727036"/>
                    </a:lnTo>
                    <a:cubicBezTo>
                      <a:pt x="1751083" y="742787"/>
                      <a:pt x="1744827" y="757892"/>
                      <a:pt x="1733690" y="769029"/>
                    </a:cubicBezTo>
                    <a:cubicBezTo>
                      <a:pt x="1722553" y="780166"/>
                      <a:pt x="1707447" y="786423"/>
                      <a:pt x="1691697" y="786423"/>
                    </a:cubicBezTo>
                    <a:lnTo>
                      <a:pt x="59386" y="786423"/>
                    </a:lnTo>
                    <a:cubicBezTo>
                      <a:pt x="43636" y="786423"/>
                      <a:pt x="28531" y="780166"/>
                      <a:pt x="17394" y="769029"/>
                    </a:cubicBezTo>
                    <a:cubicBezTo>
                      <a:pt x="6257" y="757892"/>
                      <a:pt x="0" y="742787"/>
                      <a:pt x="0" y="727036"/>
                    </a:cubicBezTo>
                    <a:lnTo>
                      <a:pt x="0" y="59386"/>
                    </a:lnTo>
                    <a:cubicBezTo>
                      <a:pt x="0" y="43636"/>
                      <a:pt x="6257" y="28531"/>
                      <a:pt x="17394" y="17394"/>
                    </a:cubicBezTo>
                    <a:cubicBezTo>
                      <a:pt x="28531" y="6257"/>
                      <a:pt x="43636" y="0"/>
                      <a:pt x="59386" y="0"/>
                    </a:cubicBezTo>
                    <a:close/>
                  </a:path>
                </a:pathLst>
              </a:custGeom>
              <a:solidFill>
                <a:srgbClr val="DDDDDD"/>
              </a:solidFill>
            </p:spPr>
          </p:sp>
          <p:sp>
            <p:nvSpPr>
              <p:cNvPr id="9" name="TextBox 9"/>
              <p:cNvSpPr txBox="1"/>
              <p:nvPr/>
            </p:nvSpPr>
            <p:spPr>
              <a:xfrm>
                <a:off x="0" y="-57150"/>
                <a:ext cx="1751083" cy="843573"/>
              </a:xfrm>
              <a:prstGeom prst="rect">
                <a:avLst/>
              </a:prstGeom>
            </p:spPr>
            <p:txBody>
              <a:bodyPr lIns="50800" tIns="50800" rIns="50800" bIns="50800" rtlCol="0" anchor="ctr"/>
              <a:lstStyle/>
              <a:p>
                <a:pPr algn="ctr">
                  <a:lnSpc>
                    <a:spcPts val="3079"/>
                  </a:lnSpc>
                </a:pPr>
                <a:endParaRPr/>
              </a:p>
            </p:txBody>
          </p:sp>
        </p:grpSp>
        <p:sp>
          <p:nvSpPr>
            <p:cNvPr id="10" name="Freeform 10"/>
            <p:cNvSpPr/>
            <p:nvPr/>
          </p:nvSpPr>
          <p:spPr>
            <a:xfrm>
              <a:off x="270426" y="274043"/>
              <a:ext cx="3419166" cy="3433179"/>
            </a:xfrm>
            <a:custGeom>
              <a:avLst/>
              <a:gdLst/>
              <a:ahLst/>
              <a:cxnLst/>
              <a:rect l="l" t="t" r="r" b="b"/>
              <a:pathLst>
                <a:path w="3419166" h="3433179">
                  <a:moveTo>
                    <a:pt x="0" y="0"/>
                  </a:moveTo>
                  <a:lnTo>
                    <a:pt x="3419166" y="0"/>
                  </a:lnTo>
                  <a:lnTo>
                    <a:pt x="3419166" y="3433179"/>
                  </a:lnTo>
                  <a:lnTo>
                    <a:pt x="0" y="3433179"/>
                  </a:lnTo>
                  <a:lnTo>
                    <a:pt x="0" y="0"/>
                  </a:lnTo>
                  <a:close/>
                </a:path>
              </a:pathLst>
            </a:custGeom>
            <a:blipFill>
              <a:blip r:embed="rId9"/>
              <a:stretch>
                <a:fillRect/>
              </a:stretch>
            </a:blipFill>
          </p:spPr>
        </p:sp>
        <p:sp>
          <p:nvSpPr>
            <p:cNvPr id="11" name="TextBox 11"/>
            <p:cNvSpPr txBox="1"/>
            <p:nvPr/>
          </p:nvSpPr>
          <p:spPr>
            <a:xfrm>
              <a:off x="4072474" y="286506"/>
              <a:ext cx="4792386" cy="3801716"/>
            </a:xfrm>
            <a:prstGeom prst="rect">
              <a:avLst/>
            </a:prstGeom>
          </p:spPr>
          <p:txBody>
            <a:bodyPr lIns="0" tIns="0" rIns="0" bIns="0" rtlCol="0" anchor="t">
              <a:spAutoFit/>
            </a:bodyPr>
            <a:lstStyle/>
            <a:p>
              <a:pPr algn="just">
                <a:lnSpc>
                  <a:spcPts val="2311"/>
                </a:lnSpc>
              </a:pPr>
              <a:r>
                <a:rPr lang="en-US" sz="1650" b="1">
                  <a:solidFill>
                    <a:srgbClr val="000000"/>
                  </a:solidFill>
                  <a:latin typeface="Poppins Bold"/>
                  <a:ea typeface="Poppins Bold"/>
                  <a:cs typeface="Poppins Bold"/>
                  <a:sym typeface="Poppins Bold"/>
                </a:rPr>
                <a:t>What is Pixtream?</a:t>
              </a:r>
            </a:p>
            <a:p>
              <a:pPr algn="l">
                <a:lnSpc>
                  <a:spcPts val="2311"/>
                </a:lnSpc>
                <a:spcBef>
                  <a:spcPct val="0"/>
                </a:spcBef>
              </a:pPr>
              <a:r>
                <a:rPr lang="en-US" sz="1650">
                  <a:solidFill>
                    <a:srgbClr val="000000"/>
                  </a:solidFill>
                  <a:latin typeface="Poppins"/>
                  <a:ea typeface="Poppins"/>
                  <a:cs typeface="Poppins"/>
                  <a:sym typeface="Poppins"/>
                </a:rPr>
                <a:t>Pixtream is a mini social media platform designed for </a:t>
              </a:r>
              <a:r>
                <a:rPr lang="en-US" sz="1650" u="none" strike="noStrike">
                  <a:solidFill>
                    <a:srgbClr val="000000"/>
                  </a:solidFill>
                  <a:latin typeface="Poppins"/>
                  <a:ea typeface="Poppins"/>
                  <a:cs typeface="Poppins"/>
                  <a:sym typeface="Poppins"/>
                </a:rPr>
                <a:t>users to share photos and connect with friends and followers. It emphasizes user engagement and personalized experiences through tailored content and recommendations.</a:t>
              </a:r>
            </a:p>
            <a:p>
              <a:pPr marL="0" lvl="0" indent="0" algn="l">
                <a:lnSpc>
                  <a:spcPts val="2311"/>
                </a:lnSpc>
                <a:spcBef>
                  <a:spcPct val="0"/>
                </a:spcBef>
              </a:pPr>
              <a:endParaRPr lang="en-US" sz="1650" u="none" strike="noStrike">
                <a:solidFill>
                  <a:srgbClr val="000000"/>
                </a:solidFill>
                <a:latin typeface="Poppins"/>
                <a:ea typeface="Poppins"/>
                <a:cs typeface="Poppins"/>
                <a:sym typeface="Poppins"/>
              </a:endParaRPr>
            </a:p>
          </p:txBody>
        </p:sp>
      </p:grpSp>
      <p:grpSp>
        <p:nvGrpSpPr>
          <p:cNvPr id="12" name="Group 12"/>
          <p:cNvGrpSpPr/>
          <p:nvPr/>
        </p:nvGrpSpPr>
        <p:grpSpPr>
          <a:xfrm>
            <a:off x="8981529" y="2744352"/>
            <a:ext cx="6827262" cy="3066166"/>
            <a:chOff x="0" y="0"/>
            <a:chExt cx="9103016" cy="4088222"/>
          </a:xfrm>
        </p:grpSpPr>
        <p:grpSp>
          <p:nvGrpSpPr>
            <p:cNvPr id="13" name="Group 13"/>
            <p:cNvGrpSpPr/>
            <p:nvPr/>
          </p:nvGrpSpPr>
          <p:grpSpPr>
            <a:xfrm>
              <a:off x="0" y="0"/>
              <a:ext cx="9103016" cy="4088222"/>
              <a:chOff x="0" y="0"/>
              <a:chExt cx="1751083" cy="786423"/>
            </a:xfrm>
          </p:grpSpPr>
          <p:sp>
            <p:nvSpPr>
              <p:cNvPr id="14" name="Freeform 14"/>
              <p:cNvSpPr/>
              <p:nvPr/>
            </p:nvSpPr>
            <p:spPr>
              <a:xfrm>
                <a:off x="0" y="0"/>
                <a:ext cx="1751083" cy="786423"/>
              </a:xfrm>
              <a:custGeom>
                <a:avLst/>
                <a:gdLst/>
                <a:ahLst/>
                <a:cxnLst/>
                <a:rect l="l" t="t" r="r" b="b"/>
                <a:pathLst>
                  <a:path w="1751083" h="786423">
                    <a:moveTo>
                      <a:pt x="59386" y="0"/>
                    </a:moveTo>
                    <a:lnTo>
                      <a:pt x="1691697" y="0"/>
                    </a:lnTo>
                    <a:cubicBezTo>
                      <a:pt x="1707447" y="0"/>
                      <a:pt x="1722553" y="6257"/>
                      <a:pt x="1733690" y="17394"/>
                    </a:cubicBezTo>
                    <a:cubicBezTo>
                      <a:pt x="1744827" y="28531"/>
                      <a:pt x="1751083" y="43636"/>
                      <a:pt x="1751083" y="59386"/>
                    </a:cubicBezTo>
                    <a:lnTo>
                      <a:pt x="1751083" y="727036"/>
                    </a:lnTo>
                    <a:cubicBezTo>
                      <a:pt x="1751083" y="742787"/>
                      <a:pt x="1744827" y="757892"/>
                      <a:pt x="1733690" y="769029"/>
                    </a:cubicBezTo>
                    <a:cubicBezTo>
                      <a:pt x="1722553" y="780166"/>
                      <a:pt x="1707447" y="786423"/>
                      <a:pt x="1691697" y="786423"/>
                    </a:cubicBezTo>
                    <a:lnTo>
                      <a:pt x="59386" y="786423"/>
                    </a:lnTo>
                    <a:cubicBezTo>
                      <a:pt x="43636" y="786423"/>
                      <a:pt x="28531" y="780166"/>
                      <a:pt x="17394" y="769029"/>
                    </a:cubicBezTo>
                    <a:cubicBezTo>
                      <a:pt x="6257" y="757892"/>
                      <a:pt x="0" y="742787"/>
                      <a:pt x="0" y="727036"/>
                    </a:cubicBezTo>
                    <a:lnTo>
                      <a:pt x="0" y="59386"/>
                    </a:lnTo>
                    <a:cubicBezTo>
                      <a:pt x="0" y="43636"/>
                      <a:pt x="6257" y="28531"/>
                      <a:pt x="17394" y="17394"/>
                    </a:cubicBezTo>
                    <a:cubicBezTo>
                      <a:pt x="28531" y="6257"/>
                      <a:pt x="43636" y="0"/>
                      <a:pt x="59386" y="0"/>
                    </a:cubicBezTo>
                    <a:close/>
                  </a:path>
                </a:pathLst>
              </a:custGeom>
              <a:solidFill>
                <a:srgbClr val="DDDDDD"/>
              </a:solidFill>
            </p:spPr>
          </p:sp>
          <p:sp>
            <p:nvSpPr>
              <p:cNvPr id="15" name="TextBox 15"/>
              <p:cNvSpPr txBox="1"/>
              <p:nvPr/>
            </p:nvSpPr>
            <p:spPr>
              <a:xfrm>
                <a:off x="0" y="-57150"/>
                <a:ext cx="1751083" cy="843573"/>
              </a:xfrm>
              <a:prstGeom prst="rect">
                <a:avLst/>
              </a:prstGeom>
            </p:spPr>
            <p:txBody>
              <a:bodyPr lIns="50800" tIns="50800" rIns="50800" bIns="50800" rtlCol="0" anchor="ctr"/>
              <a:lstStyle/>
              <a:p>
                <a:pPr algn="ctr">
                  <a:lnSpc>
                    <a:spcPts val="3079"/>
                  </a:lnSpc>
                </a:pPr>
                <a:endParaRPr/>
              </a:p>
            </p:txBody>
          </p:sp>
        </p:grpSp>
        <p:sp>
          <p:nvSpPr>
            <p:cNvPr id="16" name="Freeform 16"/>
            <p:cNvSpPr/>
            <p:nvPr/>
          </p:nvSpPr>
          <p:spPr>
            <a:xfrm>
              <a:off x="296102" y="307145"/>
              <a:ext cx="3511022" cy="3518277"/>
            </a:xfrm>
            <a:custGeom>
              <a:avLst/>
              <a:gdLst/>
              <a:ahLst/>
              <a:cxnLst/>
              <a:rect l="l" t="t" r="r" b="b"/>
              <a:pathLst>
                <a:path w="3511022" h="3518277">
                  <a:moveTo>
                    <a:pt x="0" y="0"/>
                  </a:moveTo>
                  <a:lnTo>
                    <a:pt x="3511022" y="0"/>
                  </a:lnTo>
                  <a:lnTo>
                    <a:pt x="3511022" y="3518277"/>
                  </a:lnTo>
                  <a:lnTo>
                    <a:pt x="0" y="3518277"/>
                  </a:lnTo>
                  <a:lnTo>
                    <a:pt x="0" y="0"/>
                  </a:lnTo>
                  <a:close/>
                </a:path>
              </a:pathLst>
            </a:custGeom>
            <a:blipFill>
              <a:blip r:embed="rId10"/>
              <a:stretch>
                <a:fillRect/>
              </a:stretch>
            </a:blipFill>
          </p:spPr>
        </p:sp>
        <p:sp>
          <p:nvSpPr>
            <p:cNvPr id="17" name="TextBox 17"/>
            <p:cNvSpPr txBox="1"/>
            <p:nvPr/>
          </p:nvSpPr>
          <p:spPr>
            <a:xfrm>
              <a:off x="4181882" y="285957"/>
              <a:ext cx="4921135" cy="3129624"/>
            </a:xfrm>
            <a:prstGeom prst="rect">
              <a:avLst/>
            </a:prstGeom>
          </p:spPr>
          <p:txBody>
            <a:bodyPr lIns="0" tIns="0" rIns="0" bIns="0" rtlCol="0" anchor="t">
              <a:spAutoFit/>
            </a:bodyPr>
            <a:lstStyle/>
            <a:p>
              <a:pPr algn="l">
                <a:lnSpc>
                  <a:spcPts val="2373"/>
                </a:lnSpc>
              </a:pPr>
              <a:r>
                <a:rPr lang="en-US" sz="1695" b="1">
                  <a:solidFill>
                    <a:srgbClr val="000000"/>
                  </a:solidFill>
                  <a:latin typeface="Poppins Bold"/>
                  <a:ea typeface="Poppins Bold"/>
                  <a:cs typeface="Poppins Bold"/>
                  <a:sym typeface="Poppins Bold"/>
                </a:rPr>
                <a:t>Pixtream offers:</a:t>
              </a:r>
            </a:p>
            <a:p>
              <a:pPr algn="l">
                <a:lnSpc>
                  <a:spcPts val="2373"/>
                </a:lnSpc>
                <a:spcBef>
                  <a:spcPct val="0"/>
                </a:spcBef>
              </a:pPr>
              <a:r>
                <a:rPr lang="en-US" sz="1695">
                  <a:solidFill>
                    <a:srgbClr val="000000"/>
                  </a:solidFill>
                  <a:latin typeface="Poppins"/>
                  <a:ea typeface="Poppins"/>
                  <a:cs typeface="Poppins"/>
                  <a:sym typeface="Poppins"/>
                </a:rPr>
                <a:t>Uploading</a:t>
              </a:r>
              <a:r>
                <a:rPr lang="en-US" sz="1695" u="none" strike="noStrike">
                  <a:solidFill>
                    <a:srgbClr val="000000"/>
                  </a:solidFill>
                  <a:latin typeface="Poppins"/>
                  <a:ea typeface="Poppins"/>
                  <a:cs typeface="Poppins"/>
                  <a:sym typeface="Poppins"/>
                </a:rPr>
                <a:t> and sharing posts</a:t>
              </a:r>
            </a:p>
            <a:p>
              <a:pPr algn="l">
                <a:lnSpc>
                  <a:spcPts val="2373"/>
                </a:lnSpc>
                <a:spcBef>
                  <a:spcPct val="0"/>
                </a:spcBef>
              </a:pPr>
              <a:r>
                <a:rPr lang="en-US" sz="1695" u="none" strike="noStrike">
                  <a:solidFill>
                    <a:srgbClr val="000000"/>
                  </a:solidFill>
                  <a:latin typeface="Poppins"/>
                  <a:ea typeface="Poppins"/>
                  <a:cs typeface="Poppins"/>
                  <a:sym typeface="Poppins"/>
                </a:rPr>
                <a:t>Liking, commenting, and saving content</a:t>
              </a:r>
            </a:p>
            <a:p>
              <a:pPr algn="l">
                <a:lnSpc>
                  <a:spcPts val="2373"/>
                </a:lnSpc>
                <a:spcBef>
                  <a:spcPct val="0"/>
                </a:spcBef>
              </a:pPr>
              <a:r>
                <a:rPr lang="en-US" sz="1695" u="none" strike="noStrike">
                  <a:solidFill>
                    <a:srgbClr val="000000"/>
                  </a:solidFill>
                  <a:latin typeface="Poppins"/>
                  <a:ea typeface="Poppins"/>
                  <a:cs typeface="Poppins"/>
                  <a:sym typeface="Poppins"/>
                </a:rPr>
                <a:t>Following and unfollowing users Direct messaging for seamless communication</a:t>
              </a:r>
            </a:p>
            <a:p>
              <a:pPr marL="0" lvl="0" indent="0" algn="l">
                <a:lnSpc>
                  <a:spcPts val="2373"/>
                </a:lnSpc>
                <a:spcBef>
                  <a:spcPct val="0"/>
                </a:spcBef>
              </a:pPr>
              <a:endParaRPr lang="en-US" sz="1695" u="none" strike="noStrike">
                <a:solidFill>
                  <a:srgbClr val="000000"/>
                </a:solidFill>
                <a:latin typeface="Poppins"/>
                <a:ea typeface="Poppins"/>
                <a:cs typeface="Poppins"/>
                <a:sym typeface="Poppins"/>
              </a:endParaRPr>
            </a:p>
          </p:txBody>
        </p:sp>
      </p:grpSp>
      <p:grpSp>
        <p:nvGrpSpPr>
          <p:cNvPr id="18" name="Group 18"/>
          <p:cNvGrpSpPr/>
          <p:nvPr/>
        </p:nvGrpSpPr>
        <p:grpSpPr>
          <a:xfrm>
            <a:off x="1184135" y="6192134"/>
            <a:ext cx="6648645" cy="2985948"/>
            <a:chOff x="0" y="0"/>
            <a:chExt cx="1751083" cy="786423"/>
          </a:xfrm>
        </p:grpSpPr>
        <p:sp>
          <p:nvSpPr>
            <p:cNvPr id="19" name="Freeform 19"/>
            <p:cNvSpPr/>
            <p:nvPr/>
          </p:nvSpPr>
          <p:spPr>
            <a:xfrm>
              <a:off x="0" y="0"/>
              <a:ext cx="1751083" cy="786423"/>
            </a:xfrm>
            <a:custGeom>
              <a:avLst/>
              <a:gdLst/>
              <a:ahLst/>
              <a:cxnLst/>
              <a:rect l="l" t="t" r="r" b="b"/>
              <a:pathLst>
                <a:path w="1751083" h="786423">
                  <a:moveTo>
                    <a:pt x="59386" y="0"/>
                  </a:moveTo>
                  <a:lnTo>
                    <a:pt x="1691697" y="0"/>
                  </a:lnTo>
                  <a:cubicBezTo>
                    <a:pt x="1707447" y="0"/>
                    <a:pt x="1722553" y="6257"/>
                    <a:pt x="1733690" y="17394"/>
                  </a:cubicBezTo>
                  <a:cubicBezTo>
                    <a:pt x="1744827" y="28531"/>
                    <a:pt x="1751083" y="43636"/>
                    <a:pt x="1751083" y="59386"/>
                  </a:cubicBezTo>
                  <a:lnTo>
                    <a:pt x="1751083" y="727036"/>
                  </a:lnTo>
                  <a:cubicBezTo>
                    <a:pt x="1751083" y="742787"/>
                    <a:pt x="1744827" y="757892"/>
                    <a:pt x="1733690" y="769029"/>
                  </a:cubicBezTo>
                  <a:cubicBezTo>
                    <a:pt x="1722553" y="780166"/>
                    <a:pt x="1707447" y="786423"/>
                    <a:pt x="1691697" y="786423"/>
                  </a:cubicBezTo>
                  <a:lnTo>
                    <a:pt x="59386" y="786423"/>
                  </a:lnTo>
                  <a:cubicBezTo>
                    <a:pt x="43636" y="786423"/>
                    <a:pt x="28531" y="780166"/>
                    <a:pt x="17394" y="769029"/>
                  </a:cubicBezTo>
                  <a:cubicBezTo>
                    <a:pt x="6257" y="757892"/>
                    <a:pt x="0" y="742787"/>
                    <a:pt x="0" y="727036"/>
                  </a:cubicBezTo>
                  <a:lnTo>
                    <a:pt x="0" y="59386"/>
                  </a:lnTo>
                  <a:cubicBezTo>
                    <a:pt x="0" y="43636"/>
                    <a:pt x="6257" y="28531"/>
                    <a:pt x="17394" y="17394"/>
                  </a:cubicBezTo>
                  <a:cubicBezTo>
                    <a:pt x="28531" y="6257"/>
                    <a:pt x="43636" y="0"/>
                    <a:pt x="59386" y="0"/>
                  </a:cubicBezTo>
                  <a:close/>
                </a:path>
              </a:pathLst>
            </a:custGeom>
            <a:solidFill>
              <a:srgbClr val="DDDDDD"/>
            </a:solidFill>
          </p:spPr>
        </p:sp>
        <p:sp>
          <p:nvSpPr>
            <p:cNvPr id="20" name="TextBox 20"/>
            <p:cNvSpPr txBox="1"/>
            <p:nvPr/>
          </p:nvSpPr>
          <p:spPr>
            <a:xfrm>
              <a:off x="0" y="-57150"/>
              <a:ext cx="1751083" cy="843573"/>
            </a:xfrm>
            <a:prstGeom prst="rect">
              <a:avLst/>
            </a:prstGeom>
          </p:spPr>
          <p:txBody>
            <a:bodyPr lIns="50800" tIns="50800" rIns="50800" bIns="50800" rtlCol="0" anchor="ctr"/>
            <a:lstStyle/>
            <a:p>
              <a:pPr algn="ctr">
                <a:lnSpc>
                  <a:spcPts val="3079"/>
                </a:lnSpc>
              </a:pPr>
              <a:endParaRPr/>
            </a:p>
          </p:txBody>
        </p:sp>
      </p:grpSp>
      <p:sp>
        <p:nvSpPr>
          <p:cNvPr id="21" name="Freeform 21"/>
          <p:cNvSpPr/>
          <p:nvPr/>
        </p:nvSpPr>
        <p:spPr>
          <a:xfrm>
            <a:off x="1386954" y="6387284"/>
            <a:ext cx="2564374" cy="2595647"/>
          </a:xfrm>
          <a:custGeom>
            <a:avLst/>
            <a:gdLst/>
            <a:ahLst/>
            <a:cxnLst/>
            <a:rect l="l" t="t" r="r" b="b"/>
            <a:pathLst>
              <a:path w="2564374" h="2595647">
                <a:moveTo>
                  <a:pt x="0" y="0"/>
                </a:moveTo>
                <a:lnTo>
                  <a:pt x="2564375" y="0"/>
                </a:lnTo>
                <a:lnTo>
                  <a:pt x="2564375" y="2595648"/>
                </a:lnTo>
                <a:lnTo>
                  <a:pt x="0" y="2595648"/>
                </a:lnTo>
                <a:lnTo>
                  <a:pt x="0" y="0"/>
                </a:lnTo>
                <a:close/>
              </a:path>
            </a:pathLst>
          </a:custGeom>
          <a:blipFill>
            <a:blip r:embed="rId11"/>
            <a:stretch>
              <a:fillRect/>
            </a:stretch>
          </a:blipFill>
        </p:spPr>
      </p:sp>
      <p:grpSp>
        <p:nvGrpSpPr>
          <p:cNvPr id="22" name="Group 22"/>
          <p:cNvGrpSpPr/>
          <p:nvPr/>
        </p:nvGrpSpPr>
        <p:grpSpPr>
          <a:xfrm>
            <a:off x="8981529" y="6192134"/>
            <a:ext cx="6827262" cy="2985948"/>
            <a:chOff x="0" y="0"/>
            <a:chExt cx="1751083" cy="765848"/>
          </a:xfrm>
        </p:grpSpPr>
        <p:sp>
          <p:nvSpPr>
            <p:cNvPr id="23" name="Freeform 23"/>
            <p:cNvSpPr/>
            <p:nvPr/>
          </p:nvSpPr>
          <p:spPr>
            <a:xfrm>
              <a:off x="0" y="0"/>
              <a:ext cx="1751083" cy="765848"/>
            </a:xfrm>
            <a:custGeom>
              <a:avLst/>
              <a:gdLst/>
              <a:ahLst/>
              <a:cxnLst/>
              <a:rect l="l" t="t" r="r" b="b"/>
              <a:pathLst>
                <a:path w="1751083" h="765848">
                  <a:moveTo>
                    <a:pt x="57833" y="0"/>
                  </a:moveTo>
                  <a:lnTo>
                    <a:pt x="1693251" y="0"/>
                  </a:lnTo>
                  <a:cubicBezTo>
                    <a:pt x="1708589" y="0"/>
                    <a:pt x="1723299" y="6093"/>
                    <a:pt x="1734145" y="16939"/>
                  </a:cubicBezTo>
                  <a:cubicBezTo>
                    <a:pt x="1744990" y="27784"/>
                    <a:pt x="1751083" y="42494"/>
                    <a:pt x="1751083" y="57833"/>
                  </a:cubicBezTo>
                  <a:lnTo>
                    <a:pt x="1751083" y="708015"/>
                  </a:lnTo>
                  <a:cubicBezTo>
                    <a:pt x="1751083" y="723354"/>
                    <a:pt x="1744990" y="738063"/>
                    <a:pt x="1734145" y="748909"/>
                  </a:cubicBezTo>
                  <a:cubicBezTo>
                    <a:pt x="1723299" y="759755"/>
                    <a:pt x="1708589" y="765848"/>
                    <a:pt x="1693251" y="765848"/>
                  </a:cubicBezTo>
                  <a:lnTo>
                    <a:pt x="57833" y="765848"/>
                  </a:lnTo>
                  <a:cubicBezTo>
                    <a:pt x="42494" y="765848"/>
                    <a:pt x="27784" y="759755"/>
                    <a:pt x="16939" y="748909"/>
                  </a:cubicBezTo>
                  <a:cubicBezTo>
                    <a:pt x="6093" y="738063"/>
                    <a:pt x="0" y="723354"/>
                    <a:pt x="0" y="708015"/>
                  </a:cubicBezTo>
                  <a:lnTo>
                    <a:pt x="0" y="57833"/>
                  </a:lnTo>
                  <a:cubicBezTo>
                    <a:pt x="0" y="42494"/>
                    <a:pt x="6093" y="27784"/>
                    <a:pt x="16939" y="16939"/>
                  </a:cubicBezTo>
                  <a:cubicBezTo>
                    <a:pt x="27784" y="6093"/>
                    <a:pt x="42494" y="0"/>
                    <a:pt x="57833" y="0"/>
                  </a:cubicBezTo>
                  <a:close/>
                </a:path>
              </a:pathLst>
            </a:custGeom>
            <a:solidFill>
              <a:srgbClr val="DDDDDD"/>
            </a:solidFill>
          </p:spPr>
        </p:sp>
        <p:sp>
          <p:nvSpPr>
            <p:cNvPr id="24" name="TextBox 24"/>
            <p:cNvSpPr txBox="1"/>
            <p:nvPr/>
          </p:nvSpPr>
          <p:spPr>
            <a:xfrm>
              <a:off x="0" y="-57150"/>
              <a:ext cx="1751083" cy="822998"/>
            </a:xfrm>
            <a:prstGeom prst="rect">
              <a:avLst/>
            </a:prstGeom>
          </p:spPr>
          <p:txBody>
            <a:bodyPr lIns="52165" tIns="52165" rIns="52165" bIns="52165" rtlCol="0" anchor="ctr"/>
            <a:lstStyle/>
            <a:p>
              <a:pPr algn="ctr">
                <a:lnSpc>
                  <a:spcPts val="3079"/>
                </a:lnSpc>
              </a:pPr>
              <a:endParaRPr/>
            </a:p>
          </p:txBody>
        </p:sp>
      </p:grpSp>
      <p:sp>
        <p:nvSpPr>
          <p:cNvPr id="25" name="Freeform 25"/>
          <p:cNvSpPr/>
          <p:nvPr/>
        </p:nvSpPr>
        <p:spPr>
          <a:xfrm>
            <a:off x="9229844" y="6375822"/>
            <a:ext cx="2601832" cy="2607109"/>
          </a:xfrm>
          <a:custGeom>
            <a:avLst/>
            <a:gdLst/>
            <a:ahLst/>
            <a:cxnLst/>
            <a:rect l="l" t="t" r="r" b="b"/>
            <a:pathLst>
              <a:path w="2601832" h="2607109">
                <a:moveTo>
                  <a:pt x="0" y="0"/>
                </a:moveTo>
                <a:lnTo>
                  <a:pt x="2601832" y="0"/>
                </a:lnTo>
                <a:lnTo>
                  <a:pt x="2601832" y="2607110"/>
                </a:lnTo>
                <a:lnTo>
                  <a:pt x="0" y="2607110"/>
                </a:lnTo>
                <a:lnTo>
                  <a:pt x="0" y="0"/>
                </a:lnTo>
                <a:close/>
              </a:path>
            </a:pathLst>
          </a:custGeom>
          <a:blipFill>
            <a:blip r:embed="rId12"/>
            <a:stretch>
              <a:fillRect/>
            </a:stretch>
          </a:blipFill>
        </p:spPr>
      </p:sp>
      <p:sp>
        <p:nvSpPr>
          <p:cNvPr id="26" name="Freeform 26"/>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13"/>
            <a:stretch>
              <a:fillRect/>
            </a:stretch>
          </a:blipFill>
        </p:spPr>
      </p:sp>
      <p:sp>
        <p:nvSpPr>
          <p:cNvPr id="27" name="TextBox 27"/>
          <p:cNvSpPr txBox="1"/>
          <p:nvPr/>
        </p:nvSpPr>
        <p:spPr>
          <a:xfrm>
            <a:off x="12117940" y="6392314"/>
            <a:ext cx="3419010" cy="2376291"/>
          </a:xfrm>
          <a:prstGeom prst="rect">
            <a:avLst/>
          </a:prstGeom>
        </p:spPr>
        <p:txBody>
          <a:bodyPr lIns="0" tIns="0" rIns="0" bIns="0" rtlCol="0" anchor="t">
            <a:spAutoFit/>
          </a:bodyPr>
          <a:lstStyle/>
          <a:p>
            <a:pPr marL="0" lvl="0" indent="0" algn="l">
              <a:lnSpc>
                <a:spcPts val="2373"/>
              </a:lnSpc>
              <a:spcBef>
                <a:spcPct val="0"/>
              </a:spcBef>
            </a:pPr>
            <a:r>
              <a:rPr lang="en-US" sz="1695" b="1">
                <a:solidFill>
                  <a:srgbClr val="000000"/>
                </a:solidFill>
                <a:latin typeface="Poppins Bold"/>
                <a:ea typeface="Poppins Bold"/>
                <a:cs typeface="Poppins Bold"/>
                <a:sym typeface="Poppins Bold"/>
              </a:rPr>
              <a:t>Admins</a:t>
            </a:r>
            <a:r>
              <a:rPr lang="en-US" sz="1695">
                <a:solidFill>
                  <a:srgbClr val="000000"/>
                </a:solidFill>
                <a:latin typeface="Poppins"/>
                <a:ea typeface="Poppins"/>
                <a:cs typeface="Poppins"/>
                <a:sym typeface="Poppins"/>
              </a:rPr>
              <a:t> play a crucial role in maintaining a safe environment by managing user complaints and reports. Users can report inappropriate content and block users, ensuring a respectful community.</a:t>
            </a:r>
          </a:p>
        </p:txBody>
      </p:sp>
      <p:sp>
        <p:nvSpPr>
          <p:cNvPr id="28" name="TextBox 28"/>
          <p:cNvSpPr txBox="1"/>
          <p:nvPr/>
        </p:nvSpPr>
        <p:spPr>
          <a:xfrm>
            <a:off x="4238490" y="6395107"/>
            <a:ext cx="3365371" cy="2291693"/>
          </a:xfrm>
          <a:prstGeom prst="rect">
            <a:avLst/>
          </a:prstGeom>
        </p:spPr>
        <p:txBody>
          <a:bodyPr lIns="0" tIns="0" rIns="0" bIns="0" rtlCol="0" anchor="t">
            <a:spAutoFit/>
          </a:bodyPr>
          <a:lstStyle/>
          <a:p>
            <a:pPr marL="0" lvl="0" indent="0" algn="l">
              <a:lnSpc>
                <a:spcPts val="2311"/>
              </a:lnSpc>
              <a:spcBef>
                <a:spcPct val="0"/>
              </a:spcBef>
            </a:pPr>
            <a:r>
              <a:rPr lang="en-US" sz="1650">
                <a:solidFill>
                  <a:srgbClr val="000000"/>
                </a:solidFill>
                <a:latin typeface="Poppins"/>
                <a:ea typeface="Poppins"/>
                <a:cs typeface="Poppins"/>
                <a:sym typeface="Poppins"/>
              </a:rPr>
              <a:t>Users receive </a:t>
            </a:r>
            <a:r>
              <a:rPr lang="en-US" sz="1650" b="1">
                <a:solidFill>
                  <a:srgbClr val="000000"/>
                </a:solidFill>
                <a:latin typeface="Poppins Bold"/>
                <a:ea typeface="Poppins Bold"/>
                <a:cs typeface="Poppins Bold"/>
                <a:sym typeface="Poppins Bold"/>
              </a:rPr>
              <a:t>dynamic suggestions</a:t>
            </a:r>
            <a:r>
              <a:rPr lang="en-US" sz="1650">
                <a:solidFill>
                  <a:srgbClr val="000000"/>
                </a:solidFill>
                <a:latin typeface="Poppins"/>
                <a:ea typeface="Poppins"/>
                <a:cs typeface="Poppins"/>
                <a:sym typeface="Poppins"/>
              </a:rPr>
              <a:t> for people to follow and posts to view based on their interests and interactions. This ensures a unique and engaging experience tailored to individual preferences.</a:t>
            </a:r>
          </a:p>
        </p:txBody>
      </p:sp>
      <p:sp>
        <p:nvSpPr>
          <p:cNvPr id="29" name="TextBox 29"/>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ABOUT</a:t>
            </a:r>
          </a:p>
        </p:txBody>
      </p:sp>
      <p:sp>
        <p:nvSpPr>
          <p:cNvPr id="30" name="TextBox 30"/>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OUR SOFTWARE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grpSp>
        <p:nvGrpSpPr>
          <p:cNvPr id="5" name="Group 5"/>
          <p:cNvGrpSpPr/>
          <p:nvPr/>
        </p:nvGrpSpPr>
        <p:grpSpPr>
          <a:xfrm>
            <a:off x="1080969" y="2857719"/>
            <a:ext cx="1036286" cy="1036286"/>
            <a:chOff x="0" y="0"/>
            <a:chExt cx="1381715" cy="1381715"/>
          </a:xfrm>
        </p:grpSpPr>
        <p:sp>
          <p:nvSpPr>
            <p:cNvPr id="6" name="Freeform 6"/>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397586" y="355690"/>
              <a:ext cx="586543" cy="670334"/>
            </a:xfrm>
            <a:custGeom>
              <a:avLst/>
              <a:gdLst/>
              <a:ahLst/>
              <a:cxnLst/>
              <a:rect l="l" t="t" r="r" b="b"/>
              <a:pathLst>
                <a:path w="586543" h="670334">
                  <a:moveTo>
                    <a:pt x="0" y="0"/>
                  </a:moveTo>
                  <a:lnTo>
                    <a:pt x="586543" y="0"/>
                  </a:lnTo>
                  <a:lnTo>
                    <a:pt x="586543" y="670334"/>
                  </a:lnTo>
                  <a:lnTo>
                    <a:pt x="0" y="67033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grpSp>
        <p:nvGrpSpPr>
          <p:cNvPr id="8" name="Group 8"/>
          <p:cNvGrpSpPr/>
          <p:nvPr/>
        </p:nvGrpSpPr>
        <p:grpSpPr>
          <a:xfrm>
            <a:off x="2286208" y="2857719"/>
            <a:ext cx="1036286" cy="1036286"/>
            <a:chOff x="0" y="0"/>
            <a:chExt cx="1381715" cy="1381715"/>
          </a:xfrm>
        </p:grpSpPr>
        <p:sp>
          <p:nvSpPr>
            <p:cNvPr id="9" name="Freeform 9"/>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357885" y="357885"/>
              <a:ext cx="665946" cy="665946"/>
            </a:xfrm>
            <a:custGeom>
              <a:avLst/>
              <a:gdLst/>
              <a:ahLst/>
              <a:cxnLst/>
              <a:rect l="l" t="t" r="r" b="b"/>
              <a:pathLst>
                <a:path w="665946" h="665946">
                  <a:moveTo>
                    <a:pt x="0" y="0"/>
                  </a:moveTo>
                  <a:lnTo>
                    <a:pt x="665945" y="0"/>
                  </a:lnTo>
                  <a:lnTo>
                    <a:pt x="665945" y="665945"/>
                  </a:lnTo>
                  <a:lnTo>
                    <a:pt x="0" y="66594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grpSp>
      <p:sp>
        <p:nvSpPr>
          <p:cNvPr id="11" name="TextBox 11"/>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ACTIVITY</a:t>
            </a:r>
          </a:p>
        </p:txBody>
      </p:sp>
      <p:sp>
        <p:nvSpPr>
          <p:cNvPr id="12" name="TextBox 12"/>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
        <p:nvSpPr>
          <p:cNvPr id="13" name="TextBox 13"/>
          <p:cNvSpPr txBox="1"/>
          <p:nvPr/>
        </p:nvSpPr>
        <p:spPr>
          <a:xfrm>
            <a:off x="1080969" y="5352479"/>
            <a:ext cx="14737980" cy="3609330"/>
          </a:xfrm>
          <a:prstGeom prst="rect">
            <a:avLst/>
          </a:prstGeom>
        </p:spPr>
        <p:txBody>
          <a:bodyPr lIns="0" tIns="0" rIns="0" bIns="0" rtlCol="0" anchor="t">
            <a:spAutoFit/>
          </a:bodyPr>
          <a:lstStyle/>
          <a:p>
            <a:pPr marL="0" lvl="0" indent="0" algn="just">
              <a:lnSpc>
                <a:spcPts val="3185"/>
              </a:lnSpc>
              <a:spcBef>
                <a:spcPct val="0"/>
              </a:spcBef>
            </a:pPr>
            <a:r>
              <a:rPr lang="en-US" sz="2275">
                <a:solidFill>
                  <a:srgbClr val="000000"/>
                </a:solidFill>
                <a:latin typeface="Poppins"/>
                <a:ea typeface="Poppins"/>
                <a:cs typeface="Poppins"/>
                <a:sym typeface="Poppins"/>
              </a:rPr>
              <a:t>In </a:t>
            </a:r>
            <a:r>
              <a:rPr lang="en-US" sz="2275" b="1">
                <a:solidFill>
                  <a:srgbClr val="000000"/>
                </a:solidFill>
                <a:latin typeface="Poppins Bold"/>
                <a:ea typeface="Poppins Bold"/>
                <a:cs typeface="Poppins Bold"/>
                <a:sym typeface="Poppins Bold"/>
              </a:rPr>
              <a:t>Pixtream</a:t>
            </a:r>
            <a:r>
              <a:rPr lang="en-US" sz="2275">
                <a:solidFill>
                  <a:srgbClr val="000000"/>
                </a:solidFill>
                <a:latin typeface="Poppins"/>
                <a:ea typeface="Poppins"/>
                <a:cs typeface="Poppins"/>
                <a:sym typeface="Poppins"/>
              </a:rPr>
              <a:t>, the admin plays a crucial role in maintaining platform integrity through the approval and complaints processes. </a:t>
            </a:r>
            <a:r>
              <a:rPr lang="en-US" sz="2275" b="1">
                <a:solidFill>
                  <a:srgbClr val="000000"/>
                </a:solidFill>
                <a:latin typeface="Poppins Bold"/>
                <a:ea typeface="Poppins Bold"/>
                <a:cs typeface="Poppins Bold"/>
                <a:sym typeface="Poppins Bold"/>
              </a:rPr>
              <a:t>When users report inappropriate behavior or content, the admin receives these reports for review</a:t>
            </a:r>
            <a:r>
              <a:rPr lang="en-US" sz="2275">
                <a:solidFill>
                  <a:srgbClr val="000000"/>
                </a:solidFill>
                <a:latin typeface="Poppins"/>
                <a:ea typeface="Poppins"/>
                <a:cs typeface="Poppins"/>
                <a:sym typeface="Poppins"/>
              </a:rPr>
              <a:t> and assessment. They evaluate the details and context surrounding each case, determining whether to </a:t>
            </a:r>
            <a:r>
              <a:rPr lang="en-US" sz="2275" b="1">
                <a:solidFill>
                  <a:srgbClr val="000000"/>
                </a:solidFill>
                <a:latin typeface="Poppins Bold"/>
                <a:ea typeface="Poppins Bold"/>
                <a:cs typeface="Poppins Bold"/>
                <a:sym typeface="Poppins Bold"/>
              </a:rPr>
              <a:t>approve actions like temporary suspensions, or permanent deletions of offending accounts</a:t>
            </a:r>
            <a:r>
              <a:rPr lang="en-US" sz="2275">
                <a:solidFill>
                  <a:srgbClr val="000000"/>
                </a:solidFill>
                <a:latin typeface="Poppins"/>
                <a:ea typeface="Poppins"/>
                <a:cs typeface="Poppins"/>
                <a:sym typeface="Poppins"/>
              </a:rPr>
              <a:t>. Additionally, </a:t>
            </a:r>
            <a:r>
              <a:rPr lang="en-US" sz="2275" b="1">
                <a:solidFill>
                  <a:srgbClr val="000000"/>
                </a:solidFill>
                <a:latin typeface="Poppins Bold"/>
                <a:ea typeface="Poppins Bold"/>
                <a:cs typeface="Poppins Bold"/>
                <a:sym typeface="Poppins Bold"/>
              </a:rPr>
              <a:t>users can submit complaints about various issues they encounter on the platform, such as technical problems</a:t>
            </a:r>
            <a:r>
              <a:rPr lang="en-US" sz="2275">
                <a:solidFill>
                  <a:srgbClr val="000000"/>
                </a:solidFill>
                <a:latin typeface="Poppins"/>
                <a:ea typeface="Poppins"/>
                <a:cs typeface="Poppins"/>
                <a:sym typeface="Poppins"/>
              </a:rPr>
              <a:t> or concerns about community standards. The admin addresses these complaints, </a:t>
            </a:r>
            <a:r>
              <a:rPr lang="en-US" sz="2275" b="1">
                <a:solidFill>
                  <a:srgbClr val="000000"/>
                </a:solidFill>
                <a:latin typeface="Poppins Bold"/>
                <a:ea typeface="Poppins Bold"/>
                <a:cs typeface="Poppins Bold"/>
                <a:sym typeface="Poppins Bold"/>
              </a:rPr>
              <a:t>ensuring that user feedback</a:t>
            </a:r>
            <a:r>
              <a:rPr lang="en-US" sz="2275">
                <a:solidFill>
                  <a:srgbClr val="000000"/>
                </a:solidFill>
                <a:latin typeface="Poppins"/>
                <a:ea typeface="Poppins"/>
                <a:cs typeface="Poppins"/>
                <a:sym typeface="Poppins"/>
              </a:rPr>
              <a:t> is taken seriously and that the platform remains a safe and enjoyable space for all users. By actively managing both approvals and complaints, the </a:t>
            </a:r>
            <a:r>
              <a:rPr lang="en-US" sz="2275" b="1">
                <a:solidFill>
                  <a:srgbClr val="000000"/>
                </a:solidFill>
                <a:latin typeface="Poppins Bold"/>
                <a:ea typeface="Poppins Bold"/>
                <a:cs typeface="Poppins Bold"/>
                <a:sym typeface="Poppins Bold"/>
              </a:rPr>
              <a:t>admin fosters a supportive environment</a:t>
            </a:r>
            <a:r>
              <a:rPr lang="en-US" sz="2275">
                <a:solidFill>
                  <a:srgbClr val="000000"/>
                </a:solidFill>
                <a:latin typeface="Poppins"/>
                <a:ea typeface="Poppins"/>
                <a:cs typeface="Poppins"/>
                <a:sym typeface="Poppins"/>
              </a:rPr>
              <a:t> and helps uphold community guidelines.</a:t>
            </a:r>
          </a:p>
        </p:txBody>
      </p:sp>
      <p:sp>
        <p:nvSpPr>
          <p:cNvPr id="14" name="TextBox 14"/>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a:ea typeface="Poppins Bold"/>
                <a:cs typeface="Poppins Bold"/>
                <a:sym typeface="Poppins Bold"/>
              </a:rPr>
              <a:t>ADMIN APPROVAL, COMPLAINTS</a:t>
            </a:r>
          </a:p>
        </p:txBody>
      </p:sp>
      <p:sp>
        <p:nvSpPr>
          <p:cNvPr id="15" name="Freeform 1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1">
              <a:alphaModFix amt="5000"/>
            </a:blip>
            <a:stretch>
              <a:fillRect/>
            </a:stretch>
          </a:blipFill>
        </p:spPr>
      </p:sp>
    </p:spTree>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sp>
        <p:nvSpPr>
          <p:cNvPr id="5" name="TextBox 5"/>
          <p:cNvSpPr txBox="1"/>
          <p:nvPr/>
        </p:nvSpPr>
        <p:spPr>
          <a:xfrm>
            <a:off x="1028700" y="2951185"/>
            <a:ext cx="3676079"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a:ea typeface="Poppins Bold"/>
                <a:cs typeface="Poppins Bold"/>
                <a:sym typeface="Poppins Bold"/>
              </a:rPr>
              <a:t>ADMIN ACTIONS</a:t>
            </a:r>
          </a:p>
        </p:txBody>
      </p:sp>
      <p:sp>
        <p:nvSpPr>
          <p:cNvPr id="6" name="Freeform 6"/>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
        <p:nvSpPr>
          <p:cNvPr id="7" name="Freeform 7"/>
          <p:cNvSpPr/>
          <p:nvPr/>
        </p:nvSpPr>
        <p:spPr>
          <a:xfrm>
            <a:off x="4928600" y="1212254"/>
            <a:ext cx="12048639" cy="9074746"/>
          </a:xfrm>
          <a:custGeom>
            <a:avLst/>
            <a:gdLst/>
            <a:ahLst/>
            <a:cxnLst/>
            <a:rect l="l" t="t" r="r" b="b"/>
            <a:pathLst>
              <a:path w="12048639" h="9074746">
                <a:moveTo>
                  <a:pt x="0" y="0"/>
                </a:moveTo>
                <a:lnTo>
                  <a:pt x="12048639" y="0"/>
                </a:lnTo>
                <a:lnTo>
                  <a:pt x="12048639" y="9074746"/>
                </a:lnTo>
                <a:lnTo>
                  <a:pt x="0" y="9074746"/>
                </a:lnTo>
                <a:lnTo>
                  <a:pt x="0" y="0"/>
                </a:lnTo>
                <a:close/>
              </a:path>
            </a:pathLst>
          </a:custGeom>
          <a:blipFill>
            <a:blip r:embed="rId8"/>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SEQUENCE</a:t>
            </a:r>
          </a:p>
        </p:txBody>
      </p:sp>
      <p:sp>
        <p:nvSpPr>
          <p:cNvPr id="9" name="TextBox 9"/>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Tree>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sp>
        <p:nvSpPr>
          <p:cNvPr id="5" name="TextBox 5"/>
          <p:cNvSpPr txBox="1"/>
          <p:nvPr/>
        </p:nvSpPr>
        <p:spPr>
          <a:xfrm>
            <a:off x="1028700" y="2951185"/>
            <a:ext cx="3676079"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a:ea typeface="Poppins Bold"/>
                <a:cs typeface="Poppins Bold"/>
                <a:sym typeface="Poppins Bold"/>
              </a:rPr>
              <a:t>USER ACTIONS</a:t>
            </a:r>
          </a:p>
        </p:txBody>
      </p:sp>
      <p:sp>
        <p:nvSpPr>
          <p:cNvPr id="6" name="Freeform 6"/>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
        <p:nvSpPr>
          <p:cNvPr id="7" name="Freeform 7"/>
          <p:cNvSpPr/>
          <p:nvPr/>
        </p:nvSpPr>
        <p:spPr>
          <a:xfrm>
            <a:off x="4202528" y="2334264"/>
            <a:ext cx="13959592" cy="7936055"/>
          </a:xfrm>
          <a:custGeom>
            <a:avLst/>
            <a:gdLst/>
            <a:ahLst/>
            <a:cxnLst/>
            <a:rect l="l" t="t" r="r" b="b"/>
            <a:pathLst>
              <a:path w="13959592" h="7936055">
                <a:moveTo>
                  <a:pt x="0" y="0"/>
                </a:moveTo>
                <a:lnTo>
                  <a:pt x="13959592" y="0"/>
                </a:lnTo>
                <a:lnTo>
                  <a:pt x="13959592" y="7936054"/>
                </a:lnTo>
                <a:lnTo>
                  <a:pt x="0" y="7936054"/>
                </a:lnTo>
                <a:lnTo>
                  <a:pt x="0" y="0"/>
                </a:lnTo>
                <a:close/>
              </a:path>
            </a:pathLst>
          </a:custGeom>
          <a:blipFill>
            <a:blip r:embed="rId8"/>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SEQUENCE</a:t>
            </a:r>
          </a:p>
        </p:txBody>
      </p:sp>
      <p:sp>
        <p:nvSpPr>
          <p:cNvPr id="9" name="TextBox 9"/>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Tree>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sp>
        <p:nvSpPr>
          <p:cNvPr id="5" name="TextBox 5"/>
          <p:cNvSpPr txBox="1"/>
          <p:nvPr/>
        </p:nvSpPr>
        <p:spPr>
          <a:xfrm>
            <a:off x="1028700" y="2951185"/>
            <a:ext cx="3604703" cy="1173479"/>
          </a:xfrm>
          <a:prstGeom prst="rect">
            <a:avLst/>
          </a:prstGeom>
        </p:spPr>
        <p:txBody>
          <a:bodyPr lIns="0" tIns="0" rIns="0" bIns="0" rtlCol="0" anchor="t">
            <a:spAutoFit/>
          </a:bodyPr>
          <a:lstStyle/>
          <a:p>
            <a:pPr algn="l">
              <a:lnSpc>
                <a:spcPts val="4620"/>
              </a:lnSpc>
            </a:pPr>
            <a:r>
              <a:rPr lang="en-US" sz="3300" b="1">
                <a:solidFill>
                  <a:srgbClr val="000000"/>
                </a:solidFill>
                <a:latin typeface="Poppins Bold"/>
                <a:ea typeface="Poppins Bold"/>
                <a:cs typeface="Poppins Bold"/>
                <a:sym typeface="Poppins Bold"/>
              </a:rPr>
              <a:t>SELECTION OF USER INTERESTS</a:t>
            </a:r>
          </a:p>
        </p:txBody>
      </p:sp>
      <p:sp>
        <p:nvSpPr>
          <p:cNvPr id="6" name="Freeform 6"/>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
        <p:nvSpPr>
          <p:cNvPr id="7" name="Freeform 7"/>
          <p:cNvSpPr/>
          <p:nvPr/>
        </p:nvSpPr>
        <p:spPr>
          <a:xfrm>
            <a:off x="4215660" y="1971079"/>
            <a:ext cx="13946460" cy="7931214"/>
          </a:xfrm>
          <a:custGeom>
            <a:avLst/>
            <a:gdLst/>
            <a:ahLst/>
            <a:cxnLst/>
            <a:rect l="l" t="t" r="r" b="b"/>
            <a:pathLst>
              <a:path w="13946460" h="7931214">
                <a:moveTo>
                  <a:pt x="0" y="0"/>
                </a:moveTo>
                <a:lnTo>
                  <a:pt x="13946460" y="0"/>
                </a:lnTo>
                <a:lnTo>
                  <a:pt x="13946460" y="7931213"/>
                </a:lnTo>
                <a:lnTo>
                  <a:pt x="0" y="7931213"/>
                </a:lnTo>
                <a:lnTo>
                  <a:pt x="0" y="0"/>
                </a:lnTo>
                <a:close/>
              </a:path>
            </a:pathLst>
          </a:custGeom>
          <a:blipFill>
            <a:blip r:embed="rId8"/>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SEQUENCE</a:t>
            </a:r>
          </a:p>
        </p:txBody>
      </p:sp>
      <p:sp>
        <p:nvSpPr>
          <p:cNvPr id="9" name="TextBox 9"/>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Tree>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sp>
        <p:nvSpPr>
          <p:cNvPr id="5" name="TextBox 5"/>
          <p:cNvSpPr txBox="1"/>
          <p:nvPr/>
        </p:nvSpPr>
        <p:spPr>
          <a:xfrm>
            <a:off x="1028700" y="2951185"/>
            <a:ext cx="5723971"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a:ea typeface="Poppins Bold"/>
                <a:cs typeface="Poppins Bold"/>
                <a:sym typeface="Poppins Bold"/>
              </a:rPr>
              <a:t>INTERACTION WITH POSTS</a:t>
            </a:r>
          </a:p>
        </p:txBody>
      </p:sp>
      <p:sp>
        <p:nvSpPr>
          <p:cNvPr id="6" name="Freeform 6"/>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
        <p:nvSpPr>
          <p:cNvPr id="7" name="Freeform 7"/>
          <p:cNvSpPr/>
          <p:nvPr/>
        </p:nvSpPr>
        <p:spPr>
          <a:xfrm>
            <a:off x="6713816" y="453429"/>
            <a:ext cx="9996136" cy="9667855"/>
          </a:xfrm>
          <a:custGeom>
            <a:avLst/>
            <a:gdLst/>
            <a:ahLst/>
            <a:cxnLst/>
            <a:rect l="l" t="t" r="r" b="b"/>
            <a:pathLst>
              <a:path w="9996136" h="9667855">
                <a:moveTo>
                  <a:pt x="0" y="0"/>
                </a:moveTo>
                <a:lnTo>
                  <a:pt x="9996136" y="0"/>
                </a:lnTo>
                <a:lnTo>
                  <a:pt x="9996136" y="9667855"/>
                </a:lnTo>
                <a:lnTo>
                  <a:pt x="0" y="9667855"/>
                </a:lnTo>
                <a:lnTo>
                  <a:pt x="0" y="0"/>
                </a:lnTo>
                <a:close/>
              </a:path>
            </a:pathLst>
          </a:custGeom>
          <a:blipFill>
            <a:blip r:embed="rId8"/>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SEQUENCE</a:t>
            </a:r>
          </a:p>
        </p:txBody>
      </p:sp>
      <p:sp>
        <p:nvSpPr>
          <p:cNvPr id="9" name="TextBox 9"/>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Tree>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sp>
        <p:nvSpPr>
          <p:cNvPr id="5" name="TextBox 5"/>
          <p:cNvSpPr txBox="1"/>
          <p:nvPr/>
        </p:nvSpPr>
        <p:spPr>
          <a:xfrm>
            <a:off x="1028700" y="2951185"/>
            <a:ext cx="3424983"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a:ea typeface="Poppins Bold"/>
                <a:cs typeface="Poppins Bold"/>
                <a:sym typeface="Poppins Bold"/>
              </a:rPr>
              <a:t>MESSAGING</a:t>
            </a:r>
          </a:p>
        </p:txBody>
      </p:sp>
      <p:sp>
        <p:nvSpPr>
          <p:cNvPr id="6" name="Freeform 6"/>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
        <p:nvSpPr>
          <p:cNvPr id="7" name="Freeform 7"/>
          <p:cNvSpPr/>
          <p:nvPr/>
        </p:nvSpPr>
        <p:spPr>
          <a:xfrm>
            <a:off x="3924925" y="2257518"/>
            <a:ext cx="14237194" cy="7738078"/>
          </a:xfrm>
          <a:custGeom>
            <a:avLst/>
            <a:gdLst/>
            <a:ahLst/>
            <a:cxnLst/>
            <a:rect l="l" t="t" r="r" b="b"/>
            <a:pathLst>
              <a:path w="14237194" h="7738078">
                <a:moveTo>
                  <a:pt x="0" y="0"/>
                </a:moveTo>
                <a:lnTo>
                  <a:pt x="14237195" y="0"/>
                </a:lnTo>
                <a:lnTo>
                  <a:pt x="14237195" y="7738078"/>
                </a:lnTo>
                <a:lnTo>
                  <a:pt x="0" y="7738078"/>
                </a:lnTo>
                <a:lnTo>
                  <a:pt x="0" y="0"/>
                </a:lnTo>
                <a:close/>
              </a:path>
            </a:pathLst>
          </a:custGeom>
          <a:blipFill>
            <a:blip r:embed="rId8"/>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SEQUENCE</a:t>
            </a:r>
          </a:p>
        </p:txBody>
      </p:sp>
      <p:sp>
        <p:nvSpPr>
          <p:cNvPr id="9" name="TextBox 9"/>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Tree>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sp>
        <p:nvSpPr>
          <p:cNvPr id="5" name="TextBox 5"/>
          <p:cNvSpPr txBox="1"/>
          <p:nvPr/>
        </p:nvSpPr>
        <p:spPr>
          <a:xfrm>
            <a:off x="1028700" y="2951185"/>
            <a:ext cx="4667046" cy="1173479"/>
          </a:xfrm>
          <a:prstGeom prst="rect">
            <a:avLst/>
          </a:prstGeom>
        </p:spPr>
        <p:txBody>
          <a:bodyPr lIns="0" tIns="0" rIns="0" bIns="0" rtlCol="0" anchor="t">
            <a:spAutoFit/>
          </a:bodyPr>
          <a:lstStyle/>
          <a:p>
            <a:pPr algn="l">
              <a:lnSpc>
                <a:spcPts val="4620"/>
              </a:lnSpc>
            </a:pPr>
            <a:r>
              <a:rPr lang="en-US" sz="3300" b="1">
                <a:solidFill>
                  <a:srgbClr val="000000"/>
                </a:solidFill>
                <a:latin typeface="Poppins Bold"/>
                <a:ea typeface="Poppins Bold"/>
                <a:cs typeface="Poppins Bold"/>
                <a:sym typeface="Poppins Bold"/>
              </a:rPr>
              <a:t>FOLLOW-UNFOLLOW</a:t>
            </a:r>
          </a:p>
          <a:p>
            <a:pPr algn="l">
              <a:lnSpc>
                <a:spcPts val="4620"/>
              </a:lnSpc>
            </a:pPr>
            <a:r>
              <a:rPr lang="en-US" sz="3300" b="1">
                <a:solidFill>
                  <a:srgbClr val="000000"/>
                </a:solidFill>
                <a:latin typeface="Poppins Bold"/>
                <a:ea typeface="Poppins Bold"/>
                <a:cs typeface="Poppins Bold"/>
                <a:sym typeface="Poppins Bold"/>
              </a:rPr>
              <a:t>BLOCK-UNBLOCK</a:t>
            </a:r>
          </a:p>
        </p:txBody>
      </p:sp>
      <p:sp>
        <p:nvSpPr>
          <p:cNvPr id="6" name="Freeform 6"/>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
        <p:nvSpPr>
          <p:cNvPr id="7" name="Freeform 7"/>
          <p:cNvSpPr/>
          <p:nvPr/>
        </p:nvSpPr>
        <p:spPr>
          <a:xfrm>
            <a:off x="7124146" y="453429"/>
            <a:ext cx="9036926" cy="9741102"/>
          </a:xfrm>
          <a:custGeom>
            <a:avLst/>
            <a:gdLst/>
            <a:ahLst/>
            <a:cxnLst/>
            <a:rect l="l" t="t" r="r" b="b"/>
            <a:pathLst>
              <a:path w="9036926" h="9741102">
                <a:moveTo>
                  <a:pt x="0" y="0"/>
                </a:moveTo>
                <a:lnTo>
                  <a:pt x="9036927" y="0"/>
                </a:lnTo>
                <a:lnTo>
                  <a:pt x="9036927" y="9741102"/>
                </a:lnTo>
                <a:lnTo>
                  <a:pt x="0" y="9741102"/>
                </a:lnTo>
                <a:lnTo>
                  <a:pt x="0" y="0"/>
                </a:lnTo>
                <a:close/>
              </a:path>
            </a:pathLst>
          </a:custGeom>
          <a:blipFill>
            <a:blip r:embed="rId8"/>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SEQUENCE</a:t>
            </a:r>
          </a:p>
        </p:txBody>
      </p:sp>
      <p:sp>
        <p:nvSpPr>
          <p:cNvPr id="9" name="TextBox 9"/>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Tree>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sp>
        <p:nvSpPr>
          <p:cNvPr id="5" name="TextBox 5"/>
          <p:cNvSpPr txBox="1"/>
          <p:nvPr/>
        </p:nvSpPr>
        <p:spPr>
          <a:xfrm>
            <a:off x="1028700" y="2951185"/>
            <a:ext cx="3834879" cy="175450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a:ea typeface="Poppins Bold"/>
                <a:cs typeface="Poppins Bold"/>
                <a:sym typeface="Poppins Bold"/>
              </a:rPr>
              <a:t>REPORT USER</a:t>
            </a:r>
          </a:p>
          <a:p>
            <a:pPr algn="l">
              <a:lnSpc>
                <a:spcPts val="4620"/>
              </a:lnSpc>
            </a:pPr>
            <a:r>
              <a:rPr lang="en-US" sz="3300" b="1">
                <a:solidFill>
                  <a:srgbClr val="000000"/>
                </a:solidFill>
                <a:latin typeface="Poppins Bold"/>
                <a:ea typeface="Poppins Bold"/>
                <a:cs typeface="Poppins Bold"/>
                <a:sym typeface="Poppins Bold"/>
              </a:rPr>
              <a:t>SUBMIT COMLAINTS</a:t>
            </a:r>
          </a:p>
        </p:txBody>
      </p:sp>
      <p:sp>
        <p:nvSpPr>
          <p:cNvPr id="6" name="Freeform 6"/>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
        <p:nvSpPr>
          <p:cNvPr id="7" name="Freeform 7"/>
          <p:cNvSpPr/>
          <p:nvPr/>
        </p:nvSpPr>
        <p:spPr>
          <a:xfrm>
            <a:off x="3547637" y="2045671"/>
            <a:ext cx="14740363" cy="8241329"/>
          </a:xfrm>
          <a:custGeom>
            <a:avLst/>
            <a:gdLst/>
            <a:ahLst/>
            <a:cxnLst/>
            <a:rect l="l" t="t" r="r" b="b"/>
            <a:pathLst>
              <a:path w="14740363" h="8241329">
                <a:moveTo>
                  <a:pt x="0" y="0"/>
                </a:moveTo>
                <a:lnTo>
                  <a:pt x="14740363" y="0"/>
                </a:lnTo>
                <a:lnTo>
                  <a:pt x="14740363" y="8241329"/>
                </a:lnTo>
                <a:lnTo>
                  <a:pt x="0" y="8241329"/>
                </a:lnTo>
                <a:lnTo>
                  <a:pt x="0" y="0"/>
                </a:lnTo>
                <a:close/>
              </a:path>
            </a:pathLst>
          </a:custGeom>
          <a:blipFill>
            <a:blip r:embed="rId8"/>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SEQUENCE</a:t>
            </a:r>
          </a:p>
        </p:txBody>
      </p:sp>
      <p:sp>
        <p:nvSpPr>
          <p:cNvPr id="9" name="TextBox 9"/>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Tree>
  </p:cSld>
  <p:clrMapOvr>
    <a:masterClrMapping/>
  </p:clrMapOvr>
  <p:transition spd="slow">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sp>
        <p:nvSpPr>
          <p:cNvPr id="5"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
        <p:nvSpPr>
          <p:cNvPr id="6" name="Freeform 6"/>
          <p:cNvSpPr/>
          <p:nvPr/>
        </p:nvSpPr>
        <p:spPr>
          <a:xfrm>
            <a:off x="5246113" y="-110722"/>
            <a:ext cx="7968409" cy="10397722"/>
          </a:xfrm>
          <a:custGeom>
            <a:avLst/>
            <a:gdLst/>
            <a:ahLst/>
            <a:cxnLst/>
            <a:rect l="l" t="t" r="r" b="b"/>
            <a:pathLst>
              <a:path w="7968409" h="10397722">
                <a:moveTo>
                  <a:pt x="0" y="0"/>
                </a:moveTo>
                <a:lnTo>
                  <a:pt x="7968409" y="0"/>
                </a:lnTo>
                <a:lnTo>
                  <a:pt x="7968409" y="10397722"/>
                </a:lnTo>
                <a:lnTo>
                  <a:pt x="0" y="10397722"/>
                </a:lnTo>
                <a:lnTo>
                  <a:pt x="0" y="0"/>
                </a:lnTo>
                <a:close/>
              </a:path>
            </a:pathLst>
          </a:custGeom>
          <a:blipFill>
            <a:blip r:embed="rId8"/>
            <a:stretch>
              <a:fillRect l="-1940" t="-170" r="-2274"/>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CLASS</a:t>
            </a:r>
          </a:p>
        </p:txBody>
      </p:sp>
      <p:sp>
        <p:nvSpPr>
          <p:cNvPr id="8" name="TextBox 8"/>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Tree>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1781393" y="90738"/>
            <a:ext cx="6296192" cy="10196262"/>
          </a:xfrm>
          <a:custGeom>
            <a:avLst/>
            <a:gdLst/>
            <a:ahLst/>
            <a:cxnLst/>
            <a:rect l="l" t="t" r="r" b="b"/>
            <a:pathLst>
              <a:path w="6296192" h="10196262">
                <a:moveTo>
                  <a:pt x="0" y="0"/>
                </a:moveTo>
                <a:lnTo>
                  <a:pt x="6296192" y="0"/>
                </a:lnTo>
                <a:lnTo>
                  <a:pt x="6296192" y="10196262"/>
                </a:lnTo>
                <a:lnTo>
                  <a:pt x="0" y="10196262"/>
                </a:lnTo>
                <a:lnTo>
                  <a:pt x="0" y="0"/>
                </a:lnTo>
                <a:close/>
              </a:path>
            </a:pathLst>
          </a:custGeom>
          <a:blipFill>
            <a:blip r:embed="rId6"/>
            <a:stretch>
              <a:fillRect l="-46" r="-46"/>
            </a:stretch>
          </a:blipFill>
        </p:spPr>
      </p:sp>
      <p:sp>
        <p:nvSpPr>
          <p:cNvPr id="5"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
        <p:nvSpPr>
          <p:cNvPr id="6" name="TextBox 6"/>
          <p:cNvSpPr txBox="1"/>
          <p:nvPr/>
        </p:nvSpPr>
        <p:spPr>
          <a:xfrm>
            <a:off x="694549" y="2233940"/>
            <a:ext cx="11086844" cy="7550858"/>
          </a:xfrm>
          <a:prstGeom prst="rect">
            <a:avLst/>
          </a:prstGeom>
        </p:spPr>
        <p:txBody>
          <a:bodyPr lIns="0" tIns="0" rIns="0" bIns="0" rtlCol="0" anchor="t">
            <a:spAutoFit/>
          </a:bodyPr>
          <a:lstStyle/>
          <a:p>
            <a:pPr algn="just">
              <a:lnSpc>
                <a:spcPts val="2760"/>
              </a:lnSpc>
            </a:pPr>
            <a:r>
              <a:rPr lang="en-US" sz="1972" b="1">
                <a:solidFill>
                  <a:srgbClr val="000000"/>
                </a:solidFill>
                <a:latin typeface="Poppins Bold"/>
                <a:ea typeface="Poppins Bold"/>
                <a:cs typeface="Poppins Bold"/>
                <a:sym typeface="Poppins Bold"/>
              </a:rPr>
              <a:t>Main actors</a:t>
            </a:r>
            <a:r>
              <a:rPr lang="en-US" sz="1972">
                <a:solidFill>
                  <a:srgbClr val="000000"/>
                </a:solidFill>
                <a:latin typeface="Poppins"/>
                <a:ea typeface="Poppins"/>
                <a:cs typeface="Poppins"/>
                <a:sym typeface="Poppins"/>
              </a:rPr>
              <a:t>: Admin, Users</a:t>
            </a:r>
          </a:p>
          <a:p>
            <a:pPr algn="just">
              <a:lnSpc>
                <a:spcPts val="2760"/>
              </a:lnSpc>
            </a:pPr>
            <a:endParaRPr lang="en-US" sz="1972">
              <a:solidFill>
                <a:srgbClr val="000000"/>
              </a:solidFill>
              <a:latin typeface="Poppins"/>
              <a:ea typeface="Poppins"/>
              <a:cs typeface="Poppins"/>
              <a:sym typeface="Poppins"/>
            </a:endParaRPr>
          </a:p>
          <a:p>
            <a:pPr algn="just">
              <a:lnSpc>
                <a:spcPts val="2760"/>
              </a:lnSpc>
            </a:pPr>
            <a:r>
              <a:rPr lang="en-US" sz="1972" b="1">
                <a:solidFill>
                  <a:srgbClr val="000000"/>
                </a:solidFill>
                <a:latin typeface="Poppins Bold"/>
                <a:ea typeface="Poppins Bold"/>
                <a:cs typeface="Poppins Bold"/>
                <a:sym typeface="Poppins Bold"/>
              </a:rPr>
              <a:t>User</a:t>
            </a:r>
            <a:r>
              <a:rPr lang="en-US" sz="1972">
                <a:solidFill>
                  <a:srgbClr val="000000"/>
                </a:solidFill>
                <a:latin typeface="Poppins"/>
                <a:ea typeface="Poppins"/>
                <a:cs typeface="Poppins"/>
                <a:sym typeface="Poppins"/>
              </a:rPr>
              <a:t>: The User is a primary actor who interacts with the Pixtream platform to engage in various social media activities. They can register and create a personal profile, upload and share posts, and connect with others by following or unfollowing users. Users can like, comment on, and save posts to personalize their experience. Additionally, they can send direct messages to other users for private communication and have the ability to block or unblock users to manage their interactions. If they encounter inappropriate content or behavior, users can report such instances to the platform's admin. The overall experience for users is designed to foster community engagement and enable seamless interaction with content and other members of the platform.</a:t>
            </a:r>
          </a:p>
          <a:p>
            <a:pPr algn="just">
              <a:lnSpc>
                <a:spcPts val="2760"/>
              </a:lnSpc>
            </a:pPr>
            <a:endParaRPr lang="en-US" sz="1972">
              <a:solidFill>
                <a:srgbClr val="000000"/>
              </a:solidFill>
              <a:latin typeface="Poppins"/>
              <a:ea typeface="Poppins"/>
              <a:cs typeface="Poppins"/>
              <a:sym typeface="Poppins"/>
            </a:endParaRPr>
          </a:p>
          <a:p>
            <a:pPr algn="just">
              <a:lnSpc>
                <a:spcPts val="2760"/>
              </a:lnSpc>
            </a:pPr>
            <a:r>
              <a:rPr lang="en-US" sz="1972" b="1">
                <a:solidFill>
                  <a:srgbClr val="000000"/>
                </a:solidFill>
                <a:latin typeface="Poppins Bold"/>
                <a:ea typeface="Poppins Bold"/>
                <a:cs typeface="Poppins Bold"/>
                <a:sym typeface="Poppins Bold"/>
              </a:rPr>
              <a:t>Admin</a:t>
            </a:r>
            <a:r>
              <a:rPr lang="en-US" sz="1972">
                <a:solidFill>
                  <a:srgbClr val="000000"/>
                </a:solidFill>
                <a:latin typeface="Poppins"/>
                <a:ea typeface="Poppins"/>
                <a:cs typeface="Poppins"/>
                <a:sym typeface="Poppins"/>
              </a:rPr>
              <a:t>: The Admin is a secondary actor responsible for maintaining the integrity and safety of the Pixtream platform. Admins have access to a suite of management tools that allow them to monitor user activity and enforce community guidelines. They can review and respond to reports and complaints submitted by users, assessing issues related to inappropriate content or behavior. Admins also have the authority to approve or restrict user accounts based on violations of platform rules. Additionally, they can manage user accounts by editing or deleting profiles as necessary, ensuring a safe and enjoyable environment for all users. The admin's role is crucial for fostering a positive community and upholding the platform's standards.</a:t>
            </a:r>
          </a:p>
          <a:p>
            <a:pPr algn="just">
              <a:lnSpc>
                <a:spcPts val="2760"/>
              </a:lnSpc>
              <a:spcBef>
                <a:spcPct val="0"/>
              </a:spcBef>
            </a:pPr>
            <a:endParaRPr lang="en-US" sz="1972">
              <a:solidFill>
                <a:srgbClr val="000000"/>
              </a:solidFill>
              <a:latin typeface="Poppins"/>
              <a:ea typeface="Poppins"/>
              <a:cs typeface="Poppins"/>
              <a:sym typeface="Poppins"/>
            </a:endParaRPr>
          </a:p>
        </p:txBody>
      </p:sp>
      <p:sp>
        <p:nvSpPr>
          <p:cNvPr id="7" name="Freeform 7"/>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8"/>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USE CASE</a:t>
            </a:r>
          </a:p>
        </p:txBody>
      </p:sp>
      <p:sp>
        <p:nvSpPr>
          <p:cNvPr id="9" name="TextBox 9"/>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Tree>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767629" y="2496786"/>
            <a:ext cx="868540" cy="6482551"/>
            <a:chOff x="0" y="0"/>
            <a:chExt cx="660400" cy="4929051"/>
          </a:xfrm>
        </p:grpSpPr>
        <p:sp>
          <p:nvSpPr>
            <p:cNvPr id="3" name="Freeform 3"/>
            <p:cNvSpPr/>
            <p:nvPr/>
          </p:nvSpPr>
          <p:spPr>
            <a:xfrm>
              <a:off x="0" y="0"/>
              <a:ext cx="660400" cy="4929051"/>
            </a:xfrm>
            <a:custGeom>
              <a:avLst/>
              <a:gdLst/>
              <a:ahLst/>
              <a:cxnLst/>
              <a:rect l="l" t="t" r="r" b="b"/>
              <a:pathLst>
                <a:path w="660400" h="4929051">
                  <a:moveTo>
                    <a:pt x="220252" y="4909982"/>
                  </a:moveTo>
                  <a:cubicBezTo>
                    <a:pt x="254109" y="4921496"/>
                    <a:pt x="292600" y="4929051"/>
                    <a:pt x="330378" y="4929051"/>
                  </a:cubicBezTo>
                  <a:cubicBezTo>
                    <a:pt x="368157" y="4929051"/>
                    <a:pt x="404509" y="4922574"/>
                    <a:pt x="438009" y="4911060"/>
                  </a:cubicBezTo>
                  <a:cubicBezTo>
                    <a:pt x="438723" y="4910701"/>
                    <a:pt x="439435" y="4910701"/>
                    <a:pt x="440148" y="4910342"/>
                  </a:cubicBezTo>
                  <a:cubicBezTo>
                    <a:pt x="565955" y="4864286"/>
                    <a:pt x="658618" y="4742673"/>
                    <a:pt x="660400" y="4509116"/>
                  </a:cubicBezTo>
                  <a:lnTo>
                    <a:pt x="660400" y="0"/>
                  </a:lnTo>
                  <a:lnTo>
                    <a:pt x="0" y="0"/>
                  </a:lnTo>
                  <a:lnTo>
                    <a:pt x="0" y="4505769"/>
                  </a:lnTo>
                  <a:cubicBezTo>
                    <a:pt x="1782" y="4743391"/>
                    <a:pt x="93019" y="4865007"/>
                    <a:pt x="220252" y="4909982"/>
                  </a:cubicBezTo>
                  <a:close/>
                </a:path>
              </a:pathLst>
            </a:custGeom>
            <a:solidFill>
              <a:srgbClr val="929292">
                <a:alpha val="26667"/>
              </a:srgbClr>
            </a:solidFill>
          </p:spPr>
        </p:sp>
        <p:sp>
          <p:nvSpPr>
            <p:cNvPr id="4" name="TextBox 4"/>
            <p:cNvSpPr txBox="1"/>
            <p:nvPr/>
          </p:nvSpPr>
          <p:spPr>
            <a:xfrm>
              <a:off x="0" y="-38100"/>
              <a:ext cx="660400" cy="484015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2">
              <a:alphaModFix amt="5000"/>
            </a:blip>
            <a:stretch>
              <a:fillRect/>
            </a:stretch>
          </a:blipFill>
        </p:spPr>
      </p:sp>
      <p:grpSp>
        <p:nvGrpSpPr>
          <p:cNvPr id="6" name="Group 6"/>
          <p:cNvGrpSpPr/>
          <p:nvPr/>
        </p:nvGrpSpPr>
        <p:grpSpPr>
          <a:xfrm rot="-5400000">
            <a:off x="4705194" y="-10017"/>
            <a:ext cx="868540" cy="6607422"/>
            <a:chOff x="0" y="0"/>
            <a:chExt cx="660400" cy="5023998"/>
          </a:xfrm>
        </p:grpSpPr>
        <p:sp>
          <p:nvSpPr>
            <p:cNvPr id="7" name="Freeform 7"/>
            <p:cNvSpPr/>
            <p:nvPr/>
          </p:nvSpPr>
          <p:spPr>
            <a:xfrm>
              <a:off x="0" y="0"/>
              <a:ext cx="660400" cy="5023998"/>
            </a:xfrm>
            <a:custGeom>
              <a:avLst/>
              <a:gdLst/>
              <a:ahLst/>
              <a:cxnLst/>
              <a:rect l="l" t="t" r="r" b="b"/>
              <a:pathLst>
                <a:path w="660400" h="5023998">
                  <a:moveTo>
                    <a:pt x="220252" y="5004929"/>
                  </a:moveTo>
                  <a:cubicBezTo>
                    <a:pt x="254109" y="5016443"/>
                    <a:pt x="292600" y="5023998"/>
                    <a:pt x="330378" y="5023998"/>
                  </a:cubicBezTo>
                  <a:cubicBezTo>
                    <a:pt x="368157" y="5023998"/>
                    <a:pt x="404509" y="5017521"/>
                    <a:pt x="438009" y="5006007"/>
                  </a:cubicBezTo>
                  <a:cubicBezTo>
                    <a:pt x="438723" y="5005648"/>
                    <a:pt x="439435" y="5005648"/>
                    <a:pt x="440148" y="5005288"/>
                  </a:cubicBezTo>
                  <a:cubicBezTo>
                    <a:pt x="565955" y="4959233"/>
                    <a:pt x="658618" y="4837619"/>
                    <a:pt x="660400" y="4601953"/>
                  </a:cubicBezTo>
                  <a:lnTo>
                    <a:pt x="660400" y="0"/>
                  </a:lnTo>
                  <a:lnTo>
                    <a:pt x="0" y="0"/>
                  </a:lnTo>
                  <a:lnTo>
                    <a:pt x="0" y="4598538"/>
                  </a:lnTo>
                  <a:cubicBezTo>
                    <a:pt x="1782" y="4838338"/>
                    <a:pt x="93019" y="4959953"/>
                    <a:pt x="220252" y="5004929"/>
                  </a:cubicBezTo>
                  <a:close/>
                </a:path>
              </a:pathLst>
            </a:custGeom>
            <a:solidFill>
              <a:srgbClr val="929292">
                <a:alpha val="26667"/>
              </a:srgbClr>
            </a:solidFill>
          </p:spPr>
        </p:sp>
        <p:sp>
          <p:nvSpPr>
            <p:cNvPr id="8" name="TextBox 8"/>
            <p:cNvSpPr txBox="1"/>
            <p:nvPr/>
          </p:nvSpPr>
          <p:spPr>
            <a:xfrm>
              <a:off x="0" y="-38100"/>
              <a:ext cx="660400" cy="4935098"/>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367061" y="2830718"/>
            <a:ext cx="925953" cy="925953"/>
          </a:xfrm>
          <a:custGeom>
            <a:avLst/>
            <a:gdLst/>
            <a:ahLst/>
            <a:cxnLst/>
            <a:rect l="l" t="t" r="r" b="b"/>
            <a:pathLst>
              <a:path w="925953" h="925953">
                <a:moveTo>
                  <a:pt x="0" y="0"/>
                </a:moveTo>
                <a:lnTo>
                  <a:pt x="925953" y="0"/>
                </a:lnTo>
                <a:lnTo>
                  <a:pt x="925953" y="925953"/>
                </a:lnTo>
                <a:lnTo>
                  <a:pt x="0" y="9259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0" name="Freeform 10"/>
          <p:cNvSpPr/>
          <p:nvPr/>
        </p:nvSpPr>
        <p:spPr>
          <a:xfrm>
            <a:off x="1372777" y="5275084"/>
            <a:ext cx="925953" cy="925953"/>
          </a:xfrm>
          <a:custGeom>
            <a:avLst/>
            <a:gdLst/>
            <a:ahLst/>
            <a:cxnLst/>
            <a:rect l="l" t="t" r="r" b="b"/>
            <a:pathLst>
              <a:path w="925953" h="925953">
                <a:moveTo>
                  <a:pt x="0" y="0"/>
                </a:moveTo>
                <a:lnTo>
                  <a:pt x="925952" y="0"/>
                </a:lnTo>
                <a:lnTo>
                  <a:pt x="925952" y="925953"/>
                </a:lnTo>
                <a:lnTo>
                  <a:pt x="0" y="9259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1" name="Group 11"/>
          <p:cNvGrpSpPr/>
          <p:nvPr/>
        </p:nvGrpSpPr>
        <p:grpSpPr>
          <a:xfrm rot="-5400000">
            <a:off x="4767629" y="4904094"/>
            <a:ext cx="868540" cy="6482551"/>
            <a:chOff x="0" y="0"/>
            <a:chExt cx="660400" cy="4929051"/>
          </a:xfrm>
        </p:grpSpPr>
        <p:sp>
          <p:nvSpPr>
            <p:cNvPr id="12" name="Freeform 12"/>
            <p:cNvSpPr/>
            <p:nvPr/>
          </p:nvSpPr>
          <p:spPr>
            <a:xfrm>
              <a:off x="0" y="0"/>
              <a:ext cx="660400" cy="4929051"/>
            </a:xfrm>
            <a:custGeom>
              <a:avLst/>
              <a:gdLst/>
              <a:ahLst/>
              <a:cxnLst/>
              <a:rect l="l" t="t" r="r" b="b"/>
              <a:pathLst>
                <a:path w="660400" h="4929051">
                  <a:moveTo>
                    <a:pt x="220252" y="4909982"/>
                  </a:moveTo>
                  <a:cubicBezTo>
                    <a:pt x="254109" y="4921496"/>
                    <a:pt x="292600" y="4929051"/>
                    <a:pt x="330378" y="4929051"/>
                  </a:cubicBezTo>
                  <a:cubicBezTo>
                    <a:pt x="368157" y="4929051"/>
                    <a:pt x="404509" y="4922574"/>
                    <a:pt x="438009" y="4911060"/>
                  </a:cubicBezTo>
                  <a:cubicBezTo>
                    <a:pt x="438723" y="4910701"/>
                    <a:pt x="439435" y="4910701"/>
                    <a:pt x="440148" y="4910342"/>
                  </a:cubicBezTo>
                  <a:cubicBezTo>
                    <a:pt x="565955" y="4864286"/>
                    <a:pt x="658618" y="4742673"/>
                    <a:pt x="660400" y="4509116"/>
                  </a:cubicBezTo>
                  <a:lnTo>
                    <a:pt x="660400" y="0"/>
                  </a:lnTo>
                  <a:lnTo>
                    <a:pt x="0" y="0"/>
                  </a:lnTo>
                  <a:lnTo>
                    <a:pt x="0" y="4505769"/>
                  </a:lnTo>
                  <a:cubicBezTo>
                    <a:pt x="1782" y="4743391"/>
                    <a:pt x="93019" y="4865007"/>
                    <a:pt x="220252" y="4909982"/>
                  </a:cubicBezTo>
                  <a:close/>
                </a:path>
              </a:pathLst>
            </a:custGeom>
            <a:solidFill>
              <a:srgbClr val="929292">
                <a:alpha val="26667"/>
              </a:srgbClr>
            </a:solidFill>
          </p:spPr>
        </p:sp>
        <p:sp>
          <p:nvSpPr>
            <p:cNvPr id="13" name="TextBox 13"/>
            <p:cNvSpPr txBox="1"/>
            <p:nvPr/>
          </p:nvSpPr>
          <p:spPr>
            <a:xfrm>
              <a:off x="0" y="-38100"/>
              <a:ext cx="660400" cy="4840151"/>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372777" y="7659632"/>
            <a:ext cx="925953" cy="925953"/>
          </a:xfrm>
          <a:custGeom>
            <a:avLst/>
            <a:gdLst/>
            <a:ahLst/>
            <a:cxnLst/>
            <a:rect l="l" t="t" r="r" b="b"/>
            <a:pathLst>
              <a:path w="925953" h="925953">
                <a:moveTo>
                  <a:pt x="0" y="0"/>
                </a:moveTo>
                <a:lnTo>
                  <a:pt x="925952" y="0"/>
                </a:lnTo>
                <a:lnTo>
                  <a:pt x="925952" y="925953"/>
                </a:lnTo>
                <a:lnTo>
                  <a:pt x="0" y="9259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5" name="Freeform 15"/>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6" name="Freeform 16"/>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7" name="Freeform 17"/>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8" name="TextBox 18"/>
          <p:cNvSpPr txBox="1"/>
          <p:nvPr/>
        </p:nvSpPr>
        <p:spPr>
          <a:xfrm>
            <a:off x="2751179" y="8805965"/>
            <a:ext cx="11989185" cy="782320"/>
          </a:xfrm>
          <a:prstGeom prst="rect">
            <a:avLst/>
          </a:prstGeom>
        </p:spPr>
        <p:txBody>
          <a:bodyPr lIns="0" tIns="0" rIns="0" bIns="0" rtlCol="0" anchor="t">
            <a:spAutoFit/>
          </a:bodyPr>
          <a:lstStyle/>
          <a:p>
            <a:pPr algn="just">
              <a:lnSpc>
                <a:spcPts val="3079"/>
              </a:lnSpc>
            </a:pPr>
            <a:r>
              <a:rPr lang="en-US" sz="2199">
                <a:solidFill>
                  <a:srgbClr val="272727"/>
                </a:solidFill>
                <a:latin typeface="Poppins"/>
                <a:ea typeface="Poppins"/>
                <a:cs typeface="Poppins"/>
                <a:sym typeface="Poppins"/>
              </a:rPr>
              <a:t>Admin ensures the smooth functioning of the platform by managing key administrative functions.</a:t>
            </a:r>
          </a:p>
        </p:txBody>
      </p:sp>
      <p:sp>
        <p:nvSpPr>
          <p:cNvPr id="19" name="TextBox 19"/>
          <p:cNvSpPr txBox="1"/>
          <p:nvPr/>
        </p:nvSpPr>
        <p:spPr>
          <a:xfrm>
            <a:off x="2751179" y="5406968"/>
            <a:ext cx="5293723" cy="614825"/>
          </a:xfrm>
          <a:prstGeom prst="rect">
            <a:avLst/>
          </a:prstGeom>
        </p:spPr>
        <p:txBody>
          <a:bodyPr lIns="0" tIns="0" rIns="0" bIns="0" rtlCol="0" anchor="t">
            <a:spAutoFit/>
          </a:bodyPr>
          <a:lstStyle/>
          <a:p>
            <a:pPr algn="l">
              <a:lnSpc>
                <a:spcPts val="4734"/>
              </a:lnSpc>
            </a:pPr>
            <a:r>
              <a:rPr lang="en-US" sz="3382" b="1">
                <a:solidFill>
                  <a:srgbClr val="000000"/>
                </a:solidFill>
                <a:latin typeface="Poppins Bold"/>
                <a:ea typeface="Poppins Bold"/>
                <a:cs typeface="Poppins Bold"/>
                <a:sym typeface="Poppins Bold"/>
              </a:rPr>
              <a:t>DYNAMIC SUGGESTIONS</a:t>
            </a:r>
          </a:p>
        </p:txBody>
      </p:sp>
      <p:sp>
        <p:nvSpPr>
          <p:cNvPr id="20" name="TextBox 20"/>
          <p:cNvSpPr txBox="1"/>
          <p:nvPr/>
        </p:nvSpPr>
        <p:spPr>
          <a:xfrm>
            <a:off x="2751179" y="7792786"/>
            <a:ext cx="4532535" cy="614825"/>
          </a:xfrm>
          <a:prstGeom prst="rect">
            <a:avLst/>
          </a:prstGeom>
        </p:spPr>
        <p:txBody>
          <a:bodyPr lIns="0" tIns="0" rIns="0" bIns="0" rtlCol="0" anchor="t">
            <a:spAutoFit/>
          </a:bodyPr>
          <a:lstStyle/>
          <a:p>
            <a:pPr algn="l">
              <a:lnSpc>
                <a:spcPts val="4734"/>
              </a:lnSpc>
            </a:pPr>
            <a:r>
              <a:rPr lang="en-US" sz="3382" b="1">
                <a:solidFill>
                  <a:srgbClr val="000000"/>
                </a:solidFill>
                <a:latin typeface="Poppins Bold"/>
                <a:ea typeface="Poppins Bold"/>
                <a:cs typeface="Poppins Bold"/>
                <a:sym typeface="Poppins Bold"/>
              </a:rPr>
              <a:t>ADMIN CONTROLLED</a:t>
            </a:r>
          </a:p>
        </p:txBody>
      </p:sp>
      <p:sp>
        <p:nvSpPr>
          <p:cNvPr id="21" name="TextBox 21"/>
          <p:cNvSpPr txBox="1"/>
          <p:nvPr/>
        </p:nvSpPr>
        <p:spPr>
          <a:xfrm>
            <a:off x="2745463" y="2931833"/>
            <a:ext cx="2264841" cy="618947"/>
          </a:xfrm>
          <a:prstGeom prst="rect">
            <a:avLst/>
          </a:prstGeom>
        </p:spPr>
        <p:txBody>
          <a:bodyPr lIns="0" tIns="0" rIns="0" bIns="0" rtlCol="0" anchor="t">
            <a:spAutoFit/>
          </a:bodyPr>
          <a:lstStyle/>
          <a:p>
            <a:pPr algn="l">
              <a:lnSpc>
                <a:spcPts val="4734"/>
              </a:lnSpc>
            </a:pPr>
            <a:r>
              <a:rPr lang="en-US" sz="3382" b="1">
                <a:solidFill>
                  <a:srgbClr val="000000"/>
                </a:solidFill>
                <a:latin typeface="Poppins Bold"/>
                <a:ea typeface="Poppins Bold"/>
                <a:cs typeface="Poppins Bold"/>
                <a:sym typeface="Poppins Bold"/>
              </a:rPr>
              <a:t>PIXTREAM</a:t>
            </a:r>
          </a:p>
        </p:txBody>
      </p:sp>
      <p:sp>
        <p:nvSpPr>
          <p:cNvPr id="22" name="TextBox 22"/>
          <p:cNvSpPr txBox="1"/>
          <p:nvPr/>
        </p:nvSpPr>
        <p:spPr>
          <a:xfrm>
            <a:off x="2745463" y="3975746"/>
            <a:ext cx="11994900" cy="1172845"/>
          </a:xfrm>
          <a:prstGeom prst="rect">
            <a:avLst/>
          </a:prstGeom>
        </p:spPr>
        <p:txBody>
          <a:bodyPr lIns="0" tIns="0" rIns="0" bIns="0" rtlCol="0" anchor="t">
            <a:spAutoFit/>
          </a:bodyPr>
          <a:lstStyle/>
          <a:p>
            <a:pPr algn="just">
              <a:lnSpc>
                <a:spcPts val="3079"/>
              </a:lnSpc>
            </a:pPr>
            <a:r>
              <a:rPr lang="en-US" sz="2199">
                <a:solidFill>
                  <a:srgbClr val="272727"/>
                </a:solidFill>
                <a:latin typeface="Poppins"/>
                <a:ea typeface="Poppins"/>
                <a:cs typeface="Poppins"/>
                <a:sym typeface="Poppins"/>
              </a:rPr>
              <a:t>Pixtream is a social media platform that allows users to share posts, connect with others, and engage with personalized content based on their interests.</a:t>
            </a:r>
          </a:p>
          <a:p>
            <a:pPr algn="just">
              <a:lnSpc>
                <a:spcPts val="3079"/>
              </a:lnSpc>
            </a:pPr>
            <a:endParaRPr lang="en-US" sz="2199">
              <a:solidFill>
                <a:srgbClr val="272727"/>
              </a:solidFill>
              <a:latin typeface="Poppins"/>
              <a:ea typeface="Poppins"/>
              <a:cs typeface="Poppins"/>
              <a:sym typeface="Poppins"/>
            </a:endParaRPr>
          </a:p>
        </p:txBody>
      </p:sp>
      <p:sp>
        <p:nvSpPr>
          <p:cNvPr id="23" name="TextBox 23"/>
          <p:cNvSpPr txBox="1"/>
          <p:nvPr/>
        </p:nvSpPr>
        <p:spPr>
          <a:xfrm>
            <a:off x="2751179" y="6420112"/>
            <a:ext cx="11989185" cy="782320"/>
          </a:xfrm>
          <a:prstGeom prst="rect">
            <a:avLst/>
          </a:prstGeom>
        </p:spPr>
        <p:txBody>
          <a:bodyPr lIns="0" tIns="0" rIns="0" bIns="0" rtlCol="0" anchor="t">
            <a:spAutoFit/>
          </a:bodyPr>
          <a:lstStyle/>
          <a:p>
            <a:pPr algn="just">
              <a:lnSpc>
                <a:spcPts val="3079"/>
              </a:lnSpc>
            </a:pPr>
            <a:r>
              <a:rPr lang="en-US" sz="2199">
                <a:solidFill>
                  <a:srgbClr val="272727"/>
                </a:solidFill>
                <a:latin typeface="Poppins"/>
                <a:ea typeface="Poppins"/>
                <a:cs typeface="Poppins"/>
                <a:sym typeface="Poppins"/>
              </a:rPr>
              <a:t>Algorithms can suggest users dynamically by comparing the current user's interests with other users and prioritize those with the highest overlap in interests or activities.</a:t>
            </a:r>
          </a:p>
        </p:txBody>
      </p:sp>
      <p:sp>
        <p:nvSpPr>
          <p:cNvPr id="24" name="TextBox 24"/>
          <p:cNvSpPr txBox="1"/>
          <p:nvPr/>
        </p:nvSpPr>
        <p:spPr>
          <a:xfrm>
            <a:off x="1367061" y="2962601"/>
            <a:ext cx="919805" cy="618947"/>
          </a:xfrm>
          <a:prstGeom prst="rect">
            <a:avLst/>
          </a:prstGeom>
        </p:spPr>
        <p:txBody>
          <a:bodyPr lIns="0" tIns="0" rIns="0" bIns="0" rtlCol="0" anchor="t">
            <a:spAutoFit/>
          </a:bodyPr>
          <a:lstStyle/>
          <a:p>
            <a:pPr algn="ctr">
              <a:lnSpc>
                <a:spcPts val="4734"/>
              </a:lnSpc>
            </a:pPr>
            <a:r>
              <a:rPr lang="en-US" sz="3382" b="1">
                <a:solidFill>
                  <a:srgbClr val="FFFFFF"/>
                </a:solidFill>
                <a:latin typeface="Poppins Bold"/>
                <a:ea typeface="Poppins Bold"/>
                <a:cs typeface="Poppins Bold"/>
                <a:sym typeface="Poppins Bold"/>
              </a:rPr>
              <a:t>1</a:t>
            </a:r>
          </a:p>
        </p:txBody>
      </p:sp>
      <p:sp>
        <p:nvSpPr>
          <p:cNvPr id="25" name="TextBox 25"/>
          <p:cNvSpPr txBox="1"/>
          <p:nvPr/>
        </p:nvSpPr>
        <p:spPr>
          <a:xfrm>
            <a:off x="1372777" y="5402845"/>
            <a:ext cx="919805" cy="618947"/>
          </a:xfrm>
          <a:prstGeom prst="rect">
            <a:avLst/>
          </a:prstGeom>
        </p:spPr>
        <p:txBody>
          <a:bodyPr lIns="0" tIns="0" rIns="0" bIns="0" rtlCol="0" anchor="t">
            <a:spAutoFit/>
          </a:bodyPr>
          <a:lstStyle/>
          <a:p>
            <a:pPr algn="ctr">
              <a:lnSpc>
                <a:spcPts val="4734"/>
              </a:lnSpc>
            </a:pPr>
            <a:r>
              <a:rPr lang="en-US" sz="3382" b="1">
                <a:solidFill>
                  <a:srgbClr val="FFFFFF"/>
                </a:solidFill>
                <a:latin typeface="Poppins Bold"/>
                <a:ea typeface="Poppins Bold"/>
                <a:cs typeface="Poppins Bold"/>
                <a:sym typeface="Poppins Bold"/>
              </a:rPr>
              <a:t>2</a:t>
            </a:r>
          </a:p>
        </p:txBody>
      </p:sp>
      <p:sp>
        <p:nvSpPr>
          <p:cNvPr id="26" name="TextBox 26"/>
          <p:cNvSpPr txBox="1"/>
          <p:nvPr/>
        </p:nvSpPr>
        <p:spPr>
          <a:xfrm>
            <a:off x="1372777" y="7783509"/>
            <a:ext cx="919805" cy="618947"/>
          </a:xfrm>
          <a:prstGeom prst="rect">
            <a:avLst/>
          </a:prstGeom>
        </p:spPr>
        <p:txBody>
          <a:bodyPr lIns="0" tIns="0" rIns="0" bIns="0" rtlCol="0" anchor="t">
            <a:spAutoFit/>
          </a:bodyPr>
          <a:lstStyle/>
          <a:p>
            <a:pPr algn="ctr">
              <a:lnSpc>
                <a:spcPts val="4734"/>
              </a:lnSpc>
            </a:pPr>
            <a:r>
              <a:rPr lang="en-US" sz="3382" b="1">
                <a:solidFill>
                  <a:srgbClr val="FFFFFF"/>
                </a:solidFill>
                <a:latin typeface="Poppins Bold"/>
                <a:ea typeface="Poppins Bold"/>
                <a:cs typeface="Poppins Bold"/>
                <a:sym typeface="Poppins Bold"/>
              </a:rPr>
              <a:t>3</a:t>
            </a:r>
          </a:p>
        </p:txBody>
      </p:sp>
      <p:sp>
        <p:nvSpPr>
          <p:cNvPr id="27" name="TextBox 27"/>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OUR</a:t>
            </a:r>
          </a:p>
        </p:txBody>
      </p:sp>
      <p:sp>
        <p:nvSpPr>
          <p:cNvPr id="28" name="TextBox 28"/>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PROJECT</a:t>
            </a:r>
          </a:p>
        </p:txBody>
      </p:sp>
      <p:sp>
        <p:nvSpPr>
          <p:cNvPr id="29" name="Freeform 29"/>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11"/>
            <a:stretch>
              <a:fillRect/>
            </a:stretch>
          </a:blipFill>
        </p:spPr>
      </p:sp>
    </p:spTree>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DATABASE</a:t>
            </a: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CONTENTS</a:t>
            </a:r>
          </a:p>
        </p:txBody>
      </p:sp>
      <p:sp>
        <p:nvSpPr>
          <p:cNvPr id="10" name="Freeform 1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10"/>
            <a:stretch>
              <a:fillRect/>
            </a:stretch>
          </a:blipFill>
        </p:spPr>
      </p:sp>
      <p:graphicFrame>
        <p:nvGraphicFramePr>
          <p:cNvPr id="21" name="Table 20"/>
          <p:cNvGraphicFramePr/>
          <p:nvPr>
            <p:custDataLst>
              <p:tags r:id="rId1"/>
            </p:custDataLst>
            <p:extLst>
              <p:ext uri="{D42A27DB-BD31-4B8C-83A1-F6EECF244321}">
                <p14:modId xmlns:p14="http://schemas.microsoft.com/office/powerpoint/2010/main" val="3536582428"/>
              </p:ext>
            </p:extLst>
          </p:nvPr>
        </p:nvGraphicFramePr>
        <p:xfrm>
          <a:off x="9144000" y="2933700"/>
          <a:ext cx="6855594" cy="6107436"/>
        </p:xfrm>
        <a:graphic>
          <a:graphicData uri="http://schemas.openxmlformats.org/drawingml/2006/table">
            <a:tbl>
              <a:tblPr firstRow="1" bandRow="1">
                <a:tableStyleId>{073A0DAA-6AF3-43AB-8588-CEC1D06C72B9}</a:tableStyleId>
              </a:tblPr>
              <a:tblGrid>
                <a:gridCol w="2285198"/>
                <a:gridCol w="2285198"/>
                <a:gridCol w="2285198"/>
              </a:tblGrid>
              <a:tr h="584646">
                <a:tc>
                  <a:txBody>
                    <a:bodyPr/>
                    <a:lstStyle/>
                    <a:p>
                      <a:pPr algn="ctr">
                        <a:buNone/>
                      </a:pPr>
                      <a:r>
                        <a:rPr lang="en-US" sz="2000" b="1" dirty="0">
                          <a:latin typeface="Corbel" panose="020B0503020204020204" charset="0"/>
                          <a:cs typeface="Corbel" panose="020B0503020204020204" charset="0"/>
                        </a:rPr>
                        <a:t>COLUMN NAME</a:t>
                      </a:r>
                    </a:p>
                  </a:txBody>
                  <a:tcPr/>
                </a:tc>
                <a:tc>
                  <a:txBody>
                    <a:bodyPr/>
                    <a:lstStyle/>
                    <a:p>
                      <a:pPr algn="ctr">
                        <a:buNone/>
                      </a:pPr>
                      <a:r>
                        <a:rPr lang="en-US" sz="2000" b="1" dirty="0">
                          <a:latin typeface="Corbel" panose="020B0503020204020204" charset="0"/>
                          <a:cs typeface="Corbel" panose="020B0503020204020204" charset="0"/>
                        </a:rPr>
                        <a:t>DATA TYPE</a:t>
                      </a:r>
                    </a:p>
                  </a:txBody>
                  <a:tcPr/>
                </a:tc>
                <a:tc>
                  <a:txBody>
                    <a:bodyPr/>
                    <a:lstStyle/>
                    <a:p>
                      <a:pPr algn="ctr">
                        <a:buNone/>
                      </a:pPr>
                      <a:r>
                        <a:rPr lang="en-US" sz="2000" b="1">
                          <a:latin typeface="Corbel" panose="020B0503020204020204" charset="0"/>
                          <a:cs typeface="Corbel" panose="020B0503020204020204" charset="0"/>
                        </a:rPr>
                        <a:t>CONSTRAINTS</a:t>
                      </a:r>
                    </a:p>
                  </a:txBody>
                  <a:tcPr/>
                </a:tc>
              </a:tr>
              <a:tr h="903868">
                <a:tc>
                  <a:txBody>
                    <a:bodyPr/>
                    <a:lstStyle/>
                    <a:p>
                      <a:r>
                        <a:rPr lang="en-US" altLang="zh-CN" sz="2000" b="1" dirty="0"/>
                        <a:t>id</a:t>
                      </a:r>
                    </a:p>
                  </a:txBody>
                  <a:tcPr anchor="ctr"/>
                </a:tc>
                <a:tc>
                  <a:txBody>
                    <a:bodyPr/>
                    <a:lstStyle/>
                    <a:p>
                      <a:r>
                        <a:rPr lang="en-US" altLang="zh-CN" sz="2000" b="1" dirty="0"/>
                        <a:t>INT</a:t>
                      </a:r>
                    </a:p>
                  </a:txBody>
                  <a:tcPr anchor="ctr"/>
                </a:tc>
                <a:tc>
                  <a:txBody>
                    <a:bodyPr/>
                    <a:lstStyle/>
                    <a:p>
                      <a:r>
                        <a:rPr lang="en-US" altLang="zh-CN" sz="2000" b="1"/>
                        <a:t>Primary Key, Auto Increment</a:t>
                      </a:r>
                    </a:p>
                  </a:txBody>
                  <a:tcPr anchor="ctr"/>
                </a:tc>
              </a:tr>
              <a:tr h="902673">
                <a:tc>
                  <a:txBody>
                    <a:bodyPr/>
                    <a:lstStyle/>
                    <a:p>
                      <a:r>
                        <a:rPr lang="en-US" altLang="zh-CN" sz="2000" b="1" dirty="0"/>
                        <a:t>username</a:t>
                      </a:r>
                    </a:p>
                  </a:txBody>
                  <a:tcPr anchor="ctr"/>
                </a:tc>
                <a:tc>
                  <a:txBody>
                    <a:bodyPr/>
                    <a:lstStyle/>
                    <a:p>
                      <a:r>
                        <a:rPr lang="en-US" altLang="zh-CN" sz="2000" b="1" dirty="0"/>
                        <a:t>VARCHAR</a:t>
                      </a:r>
                    </a:p>
                  </a:txBody>
                  <a:tcPr anchor="ctr"/>
                </a:tc>
                <a:tc>
                  <a:txBody>
                    <a:bodyPr/>
                    <a:lstStyle/>
                    <a:p>
                      <a:r>
                        <a:rPr lang="en-US" altLang="zh-CN" sz="2000" b="1"/>
                        <a:t>Foreign Key (References users(id))</a:t>
                      </a:r>
                    </a:p>
                  </a:txBody>
                  <a:tcPr anchor="ctr"/>
                </a:tc>
              </a:tr>
              <a:tr h="903868">
                <a:tc>
                  <a:txBody>
                    <a:bodyPr/>
                    <a:lstStyle/>
                    <a:p>
                      <a:r>
                        <a:rPr lang="en-US" altLang="zh-CN" sz="2000" b="1"/>
                        <a:t>post_path</a:t>
                      </a:r>
                    </a:p>
                  </a:txBody>
                  <a:tcPr anchor="ctr"/>
                </a:tc>
                <a:tc>
                  <a:txBody>
                    <a:bodyPr/>
                    <a:lstStyle/>
                    <a:p>
                      <a:r>
                        <a:rPr lang="en-US" altLang="zh-CN" sz="2000" b="1" dirty="0"/>
                        <a:t>VARCHAR</a:t>
                      </a:r>
                    </a:p>
                  </a:txBody>
                  <a:tcPr anchor="ctr"/>
                </a:tc>
                <a:tc>
                  <a:txBody>
                    <a:bodyPr/>
                    <a:lstStyle/>
                    <a:p>
                      <a:r>
                        <a:rPr lang="en-US" altLang="zh-CN" sz="2000" b="1"/>
                        <a:t>Not Null</a:t>
                      </a:r>
                    </a:p>
                  </a:txBody>
                  <a:tcPr anchor="ctr"/>
                </a:tc>
              </a:tr>
              <a:tr h="902673">
                <a:tc>
                  <a:txBody>
                    <a:bodyPr/>
                    <a:lstStyle/>
                    <a:p>
                      <a:r>
                        <a:rPr lang="en-US" altLang="zh-CN" sz="2000" b="1"/>
                        <a:t>caption</a:t>
                      </a:r>
                    </a:p>
                  </a:txBody>
                  <a:tcPr anchor="ctr"/>
                </a:tc>
                <a:tc>
                  <a:txBody>
                    <a:bodyPr/>
                    <a:lstStyle/>
                    <a:p>
                      <a:r>
                        <a:rPr lang="en-US" altLang="zh-CN" sz="2000" b="1" dirty="0"/>
                        <a:t>LONGTEXT</a:t>
                      </a:r>
                    </a:p>
                  </a:txBody>
                  <a:tcPr anchor="ctr"/>
                </a:tc>
                <a:tc>
                  <a:txBody>
                    <a:bodyPr/>
                    <a:lstStyle/>
                    <a:p>
                      <a:r>
                        <a:rPr lang="en-US" altLang="zh-CN" sz="2000" b="1"/>
                        <a:t>Optional</a:t>
                      </a:r>
                    </a:p>
                  </a:txBody>
                  <a:tcPr anchor="ctr"/>
                </a:tc>
              </a:tr>
              <a:tr h="903868">
                <a:tc>
                  <a:txBody>
                    <a:bodyPr/>
                    <a:lstStyle/>
                    <a:p>
                      <a:r>
                        <a:rPr lang="en-US" altLang="zh-CN" sz="2000" b="1"/>
                        <a:t>caption</a:t>
                      </a:r>
                    </a:p>
                  </a:txBody>
                  <a:tcPr anchor="ctr"/>
                </a:tc>
                <a:tc>
                  <a:txBody>
                    <a:bodyPr/>
                    <a:lstStyle/>
                    <a:p>
                      <a:r>
                        <a:rPr lang="en-US" altLang="zh-CN" sz="2000" b="1"/>
                        <a:t>LONGTEXT</a:t>
                      </a:r>
                    </a:p>
                  </a:txBody>
                  <a:tcPr anchor="ctr"/>
                </a:tc>
                <a:tc>
                  <a:txBody>
                    <a:bodyPr/>
                    <a:lstStyle/>
                    <a:p>
                      <a:r>
                        <a:rPr lang="en-US" altLang="zh-CN" sz="2000" b="1" dirty="0"/>
                        <a:t>Optional</a:t>
                      </a:r>
                    </a:p>
                  </a:txBody>
                  <a:tcPr anchor="ctr"/>
                </a:tc>
              </a:tr>
              <a:tr h="902673">
                <a:tc>
                  <a:txBody>
                    <a:bodyPr/>
                    <a:lstStyle/>
                    <a:p>
                      <a:r>
                        <a:rPr lang="en-US" altLang="zh-CN" sz="2000" b="1"/>
                        <a:t>created_at</a:t>
                      </a:r>
                    </a:p>
                  </a:txBody>
                  <a:tcPr anchor="ctr"/>
                </a:tc>
                <a:tc>
                  <a:txBody>
                    <a:bodyPr/>
                    <a:lstStyle/>
                    <a:p>
                      <a:r>
                        <a:rPr lang="en-US" altLang="zh-CN" sz="2000" b="1">
                          <a:latin typeface="Corbel" panose="020B0503020204020204" charset="0"/>
                          <a:cs typeface="Corbel" panose="020B0503020204020204" charset="0"/>
                          <a:sym typeface="+mn-ea"/>
                        </a:rPr>
                        <a:t>TIMESTAMP</a:t>
                      </a:r>
                      <a:endParaRPr lang="en-US" altLang="zh-CN" sz="2000" b="1">
                        <a:latin typeface="Corbel" panose="020B0503020204020204" charset="0"/>
                        <a:cs typeface="Corbel" panose="020B0503020204020204" charset="0"/>
                      </a:endParaRPr>
                    </a:p>
                  </a:txBody>
                  <a:tcPr anchor="ctr"/>
                </a:tc>
                <a:tc>
                  <a:txBody>
                    <a:bodyPr/>
                    <a:lstStyle/>
                    <a:p>
                      <a:r>
                        <a:rPr lang="en-US" altLang="zh-CN" sz="2000" b="1" dirty="0">
                          <a:latin typeface="Corbel" panose="020B0503020204020204" charset="0"/>
                          <a:cs typeface="Corbel" panose="020B0503020204020204" charset="0"/>
                          <a:sym typeface="+mn-ea"/>
                        </a:rPr>
                        <a:t>Default: Current Timestamp</a:t>
                      </a:r>
                      <a:endParaRPr lang="en-US" altLang="zh-CN" sz="2000" b="1" dirty="0">
                        <a:latin typeface="Corbel" panose="020B0503020204020204" charset="0"/>
                        <a:cs typeface="Corbel" panose="020B0503020204020204" charset="0"/>
                      </a:endParaRPr>
                    </a:p>
                  </a:txBody>
                  <a:tcPr anchor="ctr"/>
                </a:tc>
              </a:tr>
            </a:tbl>
          </a:graphicData>
        </a:graphic>
      </p:graphicFrame>
      <p:graphicFrame>
        <p:nvGraphicFramePr>
          <p:cNvPr id="22" name="Table 21"/>
          <p:cNvGraphicFramePr/>
          <p:nvPr>
            <p:custDataLst>
              <p:tags r:id="rId2"/>
            </p:custDataLst>
            <p:extLst>
              <p:ext uri="{D42A27DB-BD31-4B8C-83A1-F6EECF244321}">
                <p14:modId xmlns:p14="http://schemas.microsoft.com/office/powerpoint/2010/main" val="136080814"/>
              </p:ext>
            </p:extLst>
          </p:nvPr>
        </p:nvGraphicFramePr>
        <p:xfrm>
          <a:off x="1295399" y="2859330"/>
          <a:ext cx="7086600" cy="6475170"/>
        </p:xfrm>
        <a:graphic>
          <a:graphicData uri="http://schemas.openxmlformats.org/drawingml/2006/table">
            <a:tbl>
              <a:tblPr firstRow="1" bandRow="1">
                <a:tableStyleId>{073A0DAA-6AF3-43AB-8588-CEC1D06C72B9}</a:tableStyleId>
              </a:tblPr>
              <a:tblGrid>
                <a:gridCol w="2362200"/>
                <a:gridCol w="2362200"/>
                <a:gridCol w="2362200"/>
              </a:tblGrid>
              <a:tr h="426025">
                <a:tc>
                  <a:txBody>
                    <a:bodyPr/>
                    <a:lstStyle/>
                    <a:p>
                      <a:pPr algn="ctr">
                        <a:buNone/>
                      </a:pPr>
                      <a:r>
                        <a:rPr lang="en-US" sz="1800" dirty="0">
                          <a:latin typeface="Corbel" panose="020B0503020204020204" charset="0"/>
                          <a:cs typeface="Corbel" panose="020B0503020204020204" charset="0"/>
                        </a:rPr>
                        <a:t>COLUMN NAME</a:t>
                      </a:r>
                    </a:p>
                  </a:txBody>
                  <a:tcPr/>
                </a:tc>
                <a:tc>
                  <a:txBody>
                    <a:bodyPr/>
                    <a:lstStyle/>
                    <a:p>
                      <a:pPr algn="ctr">
                        <a:buNone/>
                      </a:pPr>
                      <a:r>
                        <a:rPr lang="en-US" sz="1800">
                          <a:latin typeface="Corbel" panose="020B0503020204020204" charset="0"/>
                          <a:cs typeface="Corbel" panose="020B0503020204020204" charset="0"/>
                        </a:rPr>
                        <a:t>DATA TYPE</a:t>
                      </a:r>
                    </a:p>
                  </a:txBody>
                  <a:tcPr/>
                </a:tc>
                <a:tc>
                  <a:txBody>
                    <a:bodyPr/>
                    <a:lstStyle/>
                    <a:p>
                      <a:pPr algn="ctr">
                        <a:buNone/>
                      </a:pPr>
                      <a:r>
                        <a:rPr lang="en-US" sz="1800">
                          <a:latin typeface="Corbel" panose="020B0503020204020204" charset="0"/>
                          <a:cs typeface="Corbel" panose="020B0503020204020204" charset="0"/>
                        </a:rPr>
                        <a:t>CONSTRAINTS</a:t>
                      </a:r>
                    </a:p>
                  </a:txBody>
                  <a:tcPr/>
                </a:tc>
              </a:tr>
              <a:tr h="721078">
                <a:tc>
                  <a:txBody>
                    <a:bodyPr/>
                    <a:lstStyle/>
                    <a:p>
                      <a:r>
                        <a:rPr lang="en-US" altLang="zh-CN" sz="1800" b="1" dirty="0">
                          <a:latin typeface="Corbel" panose="020B0503020204020204" charset="0"/>
                          <a:cs typeface="Corbel" panose="020B0503020204020204" charset="0"/>
                        </a:rPr>
                        <a:t>id</a:t>
                      </a:r>
                    </a:p>
                  </a:txBody>
                  <a:tcPr anchor="ctr"/>
                </a:tc>
                <a:tc>
                  <a:txBody>
                    <a:bodyPr/>
                    <a:lstStyle/>
                    <a:p>
                      <a:r>
                        <a:rPr lang="en-US" altLang="zh-CN" sz="1800" b="1">
                          <a:latin typeface="Corbel" panose="020B0503020204020204" charset="0"/>
                          <a:cs typeface="Corbel" panose="020B0503020204020204" charset="0"/>
                        </a:rPr>
                        <a:t>INT</a:t>
                      </a:r>
                    </a:p>
                  </a:txBody>
                  <a:tcPr anchor="ctr"/>
                </a:tc>
                <a:tc>
                  <a:txBody>
                    <a:bodyPr/>
                    <a:lstStyle/>
                    <a:p>
                      <a:r>
                        <a:rPr lang="en-US" altLang="zh-CN" sz="1800" b="1">
                          <a:latin typeface="Corbel" panose="020B0503020204020204" charset="0"/>
                          <a:cs typeface="Corbel" panose="020B0503020204020204" charset="0"/>
                        </a:rPr>
                        <a:t>Primary Key, Auto Increment</a:t>
                      </a:r>
                    </a:p>
                  </a:txBody>
                  <a:tcPr anchor="ctr"/>
                </a:tc>
              </a:tr>
              <a:tr h="657768">
                <a:tc>
                  <a:txBody>
                    <a:bodyPr/>
                    <a:lstStyle/>
                    <a:p>
                      <a:r>
                        <a:rPr lang="en-US" altLang="zh-CN" sz="1800" b="1" dirty="0">
                          <a:latin typeface="Corbel" panose="020B0503020204020204" charset="0"/>
                          <a:cs typeface="Corbel" panose="020B0503020204020204" charset="0"/>
                        </a:rPr>
                        <a:t>name</a:t>
                      </a:r>
                    </a:p>
                  </a:txBody>
                  <a:tcPr anchor="ctr"/>
                </a:tc>
                <a:tc>
                  <a:txBody>
                    <a:bodyPr/>
                    <a:lstStyle/>
                    <a:p>
                      <a:r>
                        <a:rPr lang="en-US" altLang="zh-CN" sz="1800" b="1" dirty="0">
                          <a:latin typeface="Corbel" panose="020B0503020204020204" charset="0"/>
                          <a:cs typeface="Corbel" panose="020B0503020204020204" charset="0"/>
                        </a:rPr>
                        <a:t>VARCHAR</a:t>
                      </a:r>
                    </a:p>
                  </a:txBody>
                  <a:tcPr anchor="ctr"/>
                </a:tc>
                <a:tc>
                  <a:txBody>
                    <a:bodyPr/>
                    <a:lstStyle/>
                    <a:p>
                      <a:r>
                        <a:rPr lang="en-US" altLang="zh-CN" sz="1800" b="1" dirty="0">
                          <a:latin typeface="Corbel" panose="020B0503020204020204" charset="0"/>
                          <a:cs typeface="Corbel" panose="020B0503020204020204" charset="0"/>
                        </a:rPr>
                        <a:t>Not Null</a:t>
                      </a:r>
                    </a:p>
                  </a:txBody>
                  <a:tcPr anchor="ctr"/>
                </a:tc>
              </a:tr>
              <a:tr h="658639">
                <a:tc>
                  <a:txBody>
                    <a:bodyPr/>
                    <a:lstStyle/>
                    <a:p>
                      <a:r>
                        <a:rPr lang="en-US" altLang="zh-CN" sz="1800" b="1" dirty="0">
                          <a:latin typeface="Corbel" panose="020B0503020204020204" charset="0"/>
                          <a:cs typeface="Corbel" panose="020B0503020204020204" charset="0"/>
                        </a:rPr>
                        <a:t>username</a:t>
                      </a:r>
                    </a:p>
                  </a:txBody>
                  <a:tcPr anchor="ctr"/>
                </a:tc>
                <a:tc>
                  <a:txBody>
                    <a:bodyPr/>
                    <a:lstStyle/>
                    <a:p>
                      <a:r>
                        <a:rPr lang="en-US" altLang="zh-CN" sz="1800" b="1">
                          <a:latin typeface="Corbel" panose="020B0503020204020204" charset="0"/>
                          <a:cs typeface="Corbel" panose="020B0503020204020204" charset="0"/>
                        </a:rPr>
                        <a:t>VARCHAR</a:t>
                      </a:r>
                    </a:p>
                  </a:txBody>
                  <a:tcPr anchor="ctr"/>
                </a:tc>
                <a:tc>
                  <a:txBody>
                    <a:bodyPr/>
                    <a:lstStyle/>
                    <a:p>
                      <a:r>
                        <a:rPr lang="en-US" altLang="zh-CN" sz="1800" b="1">
                          <a:latin typeface="Corbel" panose="020B0503020204020204" charset="0"/>
                          <a:cs typeface="Corbel" panose="020B0503020204020204" charset="0"/>
                        </a:rPr>
                        <a:t>Unique, Not Null</a:t>
                      </a:r>
                    </a:p>
                  </a:txBody>
                  <a:tcPr anchor="ctr"/>
                </a:tc>
              </a:tr>
              <a:tr h="657768">
                <a:tc>
                  <a:txBody>
                    <a:bodyPr/>
                    <a:lstStyle/>
                    <a:p>
                      <a:r>
                        <a:rPr lang="en-US" altLang="zh-CN" sz="1800" b="1" dirty="0">
                          <a:latin typeface="Corbel" panose="020B0503020204020204" charset="0"/>
                          <a:cs typeface="Corbel" panose="020B0503020204020204" charset="0"/>
                        </a:rPr>
                        <a:t>email</a:t>
                      </a:r>
                    </a:p>
                  </a:txBody>
                  <a:tcPr anchor="ctr"/>
                </a:tc>
                <a:tc>
                  <a:txBody>
                    <a:bodyPr/>
                    <a:lstStyle/>
                    <a:p>
                      <a:r>
                        <a:rPr lang="en-US" altLang="zh-CN" sz="1800" b="1" dirty="0">
                          <a:latin typeface="Corbel" panose="020B0503020204020204" charset="0"/>
                          <a:cs typeface="Corbel" panose="020B0503020204020204" charset="0"/>
                        </a:rPr>
                        <a:t>VARCHAR</a:t>
                      </a:r>
                    </a:p>
                  </a:txBody>
                  <a:tcPr anchor="ctr"/>
                </a:tc>
                <a:tc>
                  <a:txBody>
                    <a:bodyPr/>
                    <a:lstStyle/>
                    <a:p>
                      <a:r>
                        <a:rPr lang="en-US" altLang="zh-CN" sz="1800" b="1">
                          <a:latin typeface="Corbel" panose="020B0503020204020204" charset="0"/>
                          <a:cs typeface="Corbel" panose="020B0503020204020204" charset="0"/>
                        </a:rPr>
                        <a:t>Unique, Not Null</a:t>
                      </a:r>
                    </a:p>
                  </a:txBody>
                  <a:tcPr anchor="ctr"/>
                </a:tc>
              </a:tr>
              <a:tr h="658639">
                <a:tc>
                  <a:txBody>
                    <a:bodyPr/>
                    <a:lstStyle/>
                    <a:p>
                      <a:r>
                        <a:rPr lang="en-US" altLang="zh-CN" sz="1800" b="1">
                          <a:latin typeface="Corbel" panose="020B0503020204020204" charset="0"/>
                          <a:cs typeface="Corbel" panose="020B0503020204020204" charset="0"/>
                        </a:rPr>
                        <a:t>password</a:t>
                      </a:r>
                    </a:p>
                  </a:txBody>
                  <a:tcPr anchor="ctr"/>
                </a:tc>
                <a:tc>
                  <a:txBody>
                    <a:bodyPr/>
                    <a:lstStyle/>
                    <a:p>
                      <a:r>
                        <a:rPr lang="en-US" altLang="zh-CN" sz="1800" b="1" dirty="0">
                          <a:latin typeface="Corbel" panose="020B0503020204020204" charset="0"/>
                          <a:cs typeface="Corbel" panose="020B0503020204020204" charset="0"/>
                        </a:rPr>
                        <a:t>VARCHAR</a:t>
                      </a:r>
                    </a:p>
                  </a:txBody>
                  <a:tcPr anchor="ctr"/>
                </a:tc>
                <a:tc>
                  <a:txBody>
                    <a:bodyPr/>
                    <a:lstStyle/>
                    <a:p>
                      <a:r>
                        <a:rPr lang="en-US" altLang="zh-CN" sz="1800" b="1">
                          <a:latin typeface="Corbel" panose="020B0503020204020204" charset="0"/>
                          <a:cs typeface="Corbel" panose="020B0503020204020204" charset="0"/>
                        </a:rPr>
                        <a:t>Not Null</a:t>
                      </a:r>
                    </a:p>
                  </a:txBody>
                  <a:tcPr anchor="ctr"/>
                </a:tc>
              </a:tr>
              <a:tr h="657768">
                <a:tc>
                  <a:txBody>
                    <a:bodyPr/>
                    <a:lstStyle/>
                    <a:p>
                      <a:r>
                        <a:rPr lang="en-US" altLang="zh-CN" sz="1800" b="1">
                          <a:latin typeface="Corbel" panose="020B0503020204020204" charset="0"/>
                          <a:cs typeface="Corbel" panose="020B0503020204020204" charset="0"/>
                        </a:rPr>
                        <a:t>bio</a:t>
                      </a:r>
                    </a:p>
                  </a:txBody>
                  <a:tcPr anchor="ctr"/>
                </a:tc>
                <a:tc>
                  <a:txBody>
                    <a:bodyPr/>
                    <a:lstStyle/>
                    <a:p>
                      <a:r>
                        <a:rPr lang="en-US" altLang="zh-CN" sz="1800" b="1" dirty="0">
                          <a:latin typeface="Corbel" panose="020B0503020204020204" charset="0"/>
                          <a:cs typeface="Corbel" panose="020B0503020204020204" charset="0"/>
                        </a:rPr>
                        <a:t>VARCHAR</a:t>
                      </a:r>
                    </a:p>
                  </a:txBody>
                  <a:tcPr anchor="ctr"/>
                </a:tc>
                <a:tc>
                  <a:txBody>
                    <a:bodyPr/>
                    <a:lstStyle/>
                    <a:p>
                      <a:r>
                        <a:rPr lang="en-US" altLang="zh-CN" sz="1800" b="1">
                          <a:latin typeface="Corbel" panose="020B0503020204020204" charset="0"/>
                          <a:cs typeface="Corbel" panose="020B0503020204020204" charset="0"/>
                        </a:rPr>
                        <a:t>Optional</a:t>
                      </a:r>
                    </a:p>
                  </a:txBody>
                  <a:tcPr anchor="ctr"/>
                </a:tc>
              </a:tr>
              <a:tr h="658639">
                <a:tc>
                  <a:txBody>
                    <a:bodyPr/>
                    <a:lstStyle/>
                    <a:p>
                      <a:r>
                        <a:rPr lang="en-US" altLang="zh-CN" sz="1800" b="1">
                          <a:latin typeface="Corbel" panose="020B0503020204020204" charset="0"/>
                          <a:cs typeface="Corbel" panose="020B0503020204020204" charset="0"/>
                        </a:rPr>
                        <a:t>profile_picture</a:t>
                      </a:r>
                    </a:p>
                  </a:txBody>
                  <a:tcPr anchor="ctr"/>
                </a:tc>
                <a:tc>
                  <a:txBody>
                    <a:bodyPr/>
                    <a:lstStyle/>
                    <a:p>
                      <a:r>
                        <a:rPr lang="en-US" altLang="zh-CN" sz="1800" b="1" dirty="0">
                          <a:latin typeface="Corbel" panose="020B0503020204020204" charset="0"/>
                          <a:cs typeface="Corbel" panose="020B0503020204020204" charset="0"/>
                        </a:rPr>
                        <a:t>VARCHAR</a:t>
                      </a:r>
                    </a:p>
                  </a:txBody>
                  <a:tcPr anchor="ctr"/>
                </a:tc>
                <a:tc>
                  <a:txBody>
                    <a:bodyPr/>
                    <a:lstStyle/>
                    <a:p>
                      <a:r>
                        <a:rPr lang="en-US" altLang="zh-CN" sz="1800" b="1">
                          <a:latin typeface="Corbel" panose="020B0503020204020204" charset="0"/>
                          <a:cs typeface="Corbel" panose="020B0503020204020204" charset="0"/>
                        </a:rPr>
                        <a:t>Optional</a:t>
                      </a:r>
                    </a:p>
                  </a:txBody>
                  <a:tcPr anchor="ctr"/>
                </a:tc>
              </a:tr>
              <a:tr h="657768">
                <a:tc>
                  <a:txBody>
                    <a:bodyPr/>
                    <a:lstStyle/>
                    <a:p>
                      <a:r>
                        <a:rPr lang="en-US" altLang="zh-CN" sz="1800" b="1">
                          <a:latin typeface="Corbel" panose="020B0503020204020204" charset="0"/>
                          <a:cs typeface="Corbel" panose="020B0503020204020204" charset="0"/>
                        </a:rPr>
                        <a:t>location</a:t>
                      </a:r>
                    </a:p>
                  </a:txBody>
                  <a:tcPr anchor="ctr"/>
                </a:tc>
                <a:tc>
                  <a:txBody>
                    <a:bodyPr/>
                    <a:lstStyle/>
                    <a:p>
                      <a:r>
                        <a:rPr lang="en-US" altLang="zh-CN" sz="1800" b="1" dirty="0">
                          <a:latin typeface="Corbel" panose="020B0503020204020204" charset="0"/>
                          <a:cs typeface="Corbel" panose="020B0503020204020204" charset="0"/>
                        </a:rPr>
                        <a:t>VARCHAR</a:t>
                      </a:r>
                    </a:p>
                  </a:txBody>
                  <a:tcPr anchor="ctr"/>
                </a:tc>
                <a:tc>
                  <a:txBody>
                    <a:bodyPr/>
                    <a:lstStyle/>
                    <a:p>
                      <a:r>
                        <a:rPr lang="en-US" altLang="zh-CN" sz="1800" b="1" dirty="0">
                          <a:latin typeface="Corbel" panose="020B0503020204020204" charset="0"/>
                          <a:cs typeface="Corbel" panose="020B0503020204020204" charset="0"/>
                        </a:rPr>
                        <a:t>Optional</a:t>
                      </a:r>
                    </a:p>
                  </a:txBody>
                  <a:tcPr anchor="ctr"/>
                </a:tc>
              </a:tr>
              <a:tr h="721078">
                <a:tc>
                  <a:txBody>
                    <a:bodyPr/>
                    <a:lstStyle/>
                    <a:p>
                      <a:r>
                        <a:rPr lang="en-US" altLang="zh-CN" sz="1800" b="1">
                          <a:latin typeface="Corbel" panose="020B0503020204020204" charset="0"/>
                          <a:cs typeface="Corbel" panose="020B0503020204020204" charset="0"/>
                        </a:rPr>
                        <a:t>created_at</a:t>
                      </a:r>
                    </a:p>
                  </a:txBody>
                  <a:tcPr anchor="ctr"/>
                </a:tc>
                <a:tc>
                  <a:txBody>
                    <a:bodyPr/>
                    <a:lstStyle/>
                    <a:p>
                      <a:r>
                        <a:rPr lang="en-US" altLang="zh-CN" sz="1800" b="1">
                          <a:latin typeface="Corbel" panose="020B0503020204020204" charset="0"/>
                          <a:cs typeface="Corbel" panose="020B0503020204020204" charset="0"/>
                        </a:rPr>
                        <a:t>TIMESTAMP</a:t>
                      </a:r>
                    </a:p>
                  </a:txBody>
                  <a:tcPr anchor="ctr"/>
                </a:tc>
                <a:tc>
                  <a:txBody>
                    <a:bodyPr/>
                    <a:lstStyle/>
                    <a:p>
                      <a:r>
                        <a:rPr lang="en-US" altLang="zh-CN" sz="1800" b="1" dirty="0">
                          <a:latin typeface="Corbel" panose="020B0503020204020204" charset="0"/>
                          <a:cs typeface="Corbel" panose="020B0503020204020204" charset="0"/>
                        </a:rPr>
                        <a:t>Default: Current Timestamp</a:t>
                      </a:r>
                    </a:p>
                  </a:txBody>
                  <a:tcPr anchor="ctr"/>
                </a:tc>
              </a:tr>
            </a:tbl>
          </a:graphicData>
        </a:graphic>
      </p:graphicFrame>
      <p:sp>
        <p:nvSpPr>
          <p:cNvPr id="23" name="Text Box 150"/>
          <p:cNvSpPr txBox="1"/>
          <p:nvPr/>
        </p:nvSpPr>
        <p:spPr>
          <a:xfrm>
            <a:off x="1371600" y="2374696"/>
            <a:ext cx="4064000" cy="368300"/>
          </a:xfrm>
          <a:prstGeom prst="rect">
            <a:avLst/>
          </a:prstGeom>
          <a:noFill/>
        </p:spPr>
        <p:txBody>
          <a:bodyPr wrap="square" rtlCol="0">
            <a:spAutoFit/>
          </a:bodyPr>
          <a:lstStyle/>
          <a:p>
            <a:r>
              <a:rPr lang="en-US" b="1" dirty="0">
                <a:latin typeface="Corbel" panose="020B0503020204020204" charset="0"/>
                <a:cs typeface="Corbel" panose="020B0503020204020204" charset="0"/>
              </a:rPr>
              <a:t>Users Table</a:t>
            </a:r>
          </a:p>
        </p:txBody>
      </p:sp>
      <p:sp>
        <p:nvSpPr>
          <p:cNvPr id="24" name="Text Box 151"/>
          <p:cNvSpPr txBox="1"/>
          <p:nvPr/>
        </p:nvSpPr>
        <p:spPr>
          <a:xfrm>
            <a:off x="9178047" y="2345615"/>
            <a:ext cx="4064000" cy="368300"/>
          </a:xfrm>
          <a:prstGeom prst="rect">
            <a:avLst/>
          </a:prstGeom>
          <a:noFill/>
        </p:spPr>
        <p:txBody>
          <a:bodyPr wrap="square" rtlCol="0">
            <a:spAutoFit/>
          </a:bodyPr>
          <a:lstStyle/>
          <a:p>
            <a:r>
              <a:rPr lang="en-US" b="1" dirty="0">
                <a:latin typeface="Corbel" panose="020B0503020204020204" charset="0"/>
                <a:cs typeface="Corbel" panose="020B0503020204020204" charset="0"/>
              </a:rPr>
              <a:t>Posts Table</a:t>
            </a:r>
          </a:p>
        </p:txBody>
      </p:sp>
      <p:sp>
        <p:nvSpPr>
          <p:cNvPr id="26"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1">
              <a:alphaModFix amt="5000"/>
            </a:blip>
            <a:stretch>
              <a:fillRect/>
            </a:stretch>
          </a:blipFill>
        </p:spPr>
      </p:sp>
    </p:spTree>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DATABASE</a:t>
            </a: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CONTENTS</a:t>
            </a:r>
          </a:p>
        </p:txBody>
      </p:sp>
      <p:sp>
        <p:nvSpPr>
          <p:cNvPr id="10" name="Freeform 1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10"/>
            <a:stretch>
              <a:fillRect/>
            </a:stretch>
          </a:blipFill>
        </p:spPr>
      </p:sp>
      <p:graphicFrame>
        <p:nvGraphicFramePr>
          <p:cNvPr id="13" name="Table 12"/>
          <p:cNvGraphicFramePr/>
          <p:nvPr>
            <p:custDataLst>
              <p:tags r:id="rId1"/>
            </p:custDataLst>
            <p:extLst>
              <p:ext uri="{D42A27DB-BD31-4B8C-83A1-F6EECF244321}">
                <p14:modId xmlns:p14="http://schemas.microsoft.com/office/powerpoint/2010/main" val="3376403118"/>
              </p:ext>
            </p:extLst>
          </p:nvPr>
        </p:nvGraphicFramePr>
        <p:xfrm>
          <a:off x="9178047" y="3009900"/>
          <a:ext cx="5562600" cy="4189440"/>
        </p:xfrm>
        <a:graphic>
          <a:graphicData uri="http://schemas.openxmlformats.org/drawingml/2006/table">
            <a:tbl>
              <a:tblPr firstRow="1" bandRow="1">
                <a:tableStyleId>{073A0DAA-6AF3-43AB-8588-CEC1D06C72B9}</a:tableStyleId>
              </a:tblPr>
              <a:tblGrid>
                <a:gridCol w="1854200"/>
                <a:gridCol w="1854200"/>
                <a:gridCol w="1854200"/>
              </a:tblGrid>
              <a:tr h="545503">
                <a:tc>
                  <a:txBody>
                    <a:bodyPr/>
                    <a:lstStyle/>
                    <a:p>
                      <a:pPr algn="ctr">
                        <a:buNone/>
                      </a:pPr>
                      <a:r>
                        <a:rPr lang="en-US" sz="1800" b="1" dirty="0">
                          <a:latin typeface="Corbel" panose="020B0503020204020204" charset="0"/>
                          <a:cs typeface="Corbel" panose="020B0503020204020204" charset="0"/>
                        </a:rPr>
                        <a:t>COLUMN NAME</a:t>
                      </a:r>
                    </a:p>
                  </a:txBody>
                  <a:tcPr/>
                </a:tc>
                <a:tc>
                  <a:txBody>
                    <a:bodyPr/>
                    <a:lstStyle/>
                    <a:p>
                      <a:pPr algn="ctr">
                        <a:buNone/>
                      </a:pPr>
                      <a:r>
                        <a:rPr lang="en-US" sz="1800" b="1" dirty="0">
                          <a:latin typeface="Corbel" panose="020B0503020204020204" charset="0"/>
                          <a:cs typeface="Corbel" panose="020B0503020204020204" charset="0"/>
                        </a:rPr>
                        <a:t>DATA TYPE</a:t>
                      </a:r>
                    </a:p>
                  </a:txBody>
                  <a:tcPr/>
                </a:tc>
                <a:tc>
                  <a:txBody>
                    <a:bodyPr/>
                    <a:lstStyle/>
                    <a:p>
                      <a:pPr algn="ctr">
                        <a:buNone/>
                      </a:pPr>
                      <a:r>
                        <a:rPr lang="en-US" sz="1800" b="1">
                          <a:latin typeface="Corbel" panose="020B0503020204020204" charset="0"/>
                          <a:cs typeface="Corbel" panose="020B0503020204020204" charset="0"/>
                        </a:rPr>
                        <a:t>CONSTRAINTS</a:t>
                      </a:r>
                    </a:p>
                  </a:txBody>
                  <a:tcPr/>
                </a:tc>
              </a:tr>
              <a:tr h="843354">
                <a:tc>
                  <a:txBody>
                    <a:bodyPr/>
                    <a:lstStyle/>
                    <a:p>
                      <a:r>
                        <a:rPr lang="en-US" altLang="zh-CN" sz="1800" b="1">
                          <a:latin typeface="Corbel" panose="020B0503020204020204" charset="0"/>
                          <a:cs typeface="Corbel" panose="020B0503020204020204" charset="0"/>
                        </a:rPr>
                        <a:t>id</a:t>
                      </a:r>
                    </a:p>
                  </a:txBody>
                  <a:tcPr anchor="ctr"/>
                </a:tc>
                <a:tc>
                  <a:txBody>
                    <a:bodyPr/>
                    <a:lstStyle/>
                    <a:p>
                      <a:r>
                        <a:rPr lang="en-US" altLang="zh-CN" sz="1800" b="1">
                          <a:latin typeface="Corbel" panose="020B0503020204020204" charset="0"/>
                          <a:cs typeface="Corbel" panose="020B0503020204020204" charset="0"/>
                        </a:rPr>
                        <a:t>INT</a:t>
                      </a:r>
                    </a:p>
                  </a:txBody>
                  <a:tcPr anchor="ctr"/>
                </a:tc>
                <a:tc>
                  <a:txBody>
                    <a:bodyPr/>
                    <a:lstStyle/>
                    <a:p>
                      <a:r>
                        <a:rPr lang="en-US" altLang="zh-CN" sz="1800" b="1">
                          <a:latin typeface="Corbel" panose="020B0503020204020204" charset="0"/>
                          <a:cs typeface="Corbel" panose="020B0503020204020204" charset="0"/>
                        </a:rPr>
                        <a:t>Primary Key, Auto Increment</a:t>
                      </a:r>
                    </a:p>
                  </a:txBody>
                  <a:tcPr anchor="ctr"/>
                </a:tc>
              </a:tr>
              <a:tr h="979172">
                <a:tc>
                  <a:txBody>
                    <a:bodyPr/>
                    <a:lstStyle/>
                    <a:p>
                      <a:r>
                        <a:rPr lang="en-US" altLang="zh-CN" sz="1800" b="1">
                          <a:latin typeface="Corbel" panose="020B0503020204020204" charset="0"/>
                          <a:cs typeface="Corbel" panose="020B0503020204020204" charset="0"/>
                        </a:rPr>
                        <a:t>follower_id</a:t>
                      </a:r>
                    </a:p>
                  </a:txBody>
                  <a:tcPr anchor="ctr"/>
                </a:tc>
                <a:tc>
                  <a:txBody>
                    <a:bodyPr/>
                    <a:lstStyle/>
                    <a:p>
                      <a:r>
                        <a:rPr lang="en-US" altLang="zh-CN" sz="1800" b="1" dirty="0">
                          <a:latin typeface="Corbel" panose="020B0503020204020204" charset="0"/>
                          <a:cs typeface="Corbel" panose="020B0503020204020204" charset="0"/>
                        </a:rPr>
                        <a:t>INT</a:t>
                      </a:r>
                    </a:p>
                  </a:txBody>
                  <a:tcPr anchor="ctr"/>
                </a:tc>
                <a:tc>
                  <a:txBody>
                    <a:bodyPr/>
                    <a:lstStyle/>
                    <a:p>
                      <a:r>
                        <a:rPr lang="en-US" altLang="zh-CN" sz="1800" b="1">
                          <a:latin typeface="Corbel" panose="020B0503020204020204" charset="0"/>
                          <a:cs typeface="Corbel" panose="020B0503020204020204" charset="0"/>
                        </a:rPr>
                        <a:t>Foreign Key (References users(id))</a:t>
                      </a:r>
                    </a:p>
                  </a:txBody>
                  <a:tcPr anchor="ctr"/>
                </a:tc>
              </a:tr>
              <a:tr h="979172">
                <a:tc>
                  <a:txBody>
                    <a:bodyPr/>
                    <a:lstStyle/>
                    <a:p>
                      <a:r>
                        <a:rPr lang="en-US" altLang="zh-CN" sz="1800" b="1">
                          <a:latin typeface="Corbel" panose="020B0503020204020204" charset="0"/>
                          <a:cs typeface="Corbel" panose="020B0503020204020204" charset="0"/>
                        </a:rPr>
                        <a:t>followed_id</a:t>
                      </a:r>
                    </a:p>
                  </a:txBody>
                  <a:tcPr anchor="ctr"/>
                </a:tc>
                <a:tc>
                  <a:txBody>
                    <a:bodyPr/>
                    <a:lstStyle/>
                    <a:p>
                      <a:r>
                        <a:rPr lang="en-US" altLang="zh-CN" sz="1800" b="1">
                          <a:latin typeface="Corbel" panose="020B0503020204020204" charset="0"/>
                          <a:cs typeface="Corbel" panose="020B0503020204020204" charset="0"/>
                        </a:rPr>
                        <a:t>INT</a:t>
                      </a:r>
                    </a:p>
                  </a:txBody>
                  <a:tcPr anchor="ctr"/>
                </a:tc>
                <a:tc>
                  <a:txBody>
                    <a:bodyPr/>
                    <a:lstStyle/>
                    <a:p>
                      <a:r>
                        <a:rPr lang="en-US" altLang="zh-CN" sz="1800" b="1">
                          <a:latin typeface="Corbel" panose="020B0503020204020204" charset="0"/>
                          <a:cs typeface="Corbel" panose="020B0503020204020204" charset="0"/>
                        </a:rPr>
                        <a:t>Foreign Key (References users(id))</a:t>
                      </a:r>
                    </a:p>
                  </a:txBody>
                  <a:tcPr anchor="ctr"/>
                </a:tc>
              </a:tr>
              <a:tr h="842239">
                <a:tc>
                  <a:txBody>
                    <a:bodyPr/>
                    <a:lstStyle/>
                    <a:p>
                      <a:r>
                        <a:rPr lang="en-US" altLang="zh-CN" sz="1800" b="1" dirty="0" err="1">
                          <a:latin typeface="Corbel" panose="020B0503020204020204" charset="0"/>
                          <a:cs typeface="Corbel" panose="020B0503020204020204" charset="0"/>
                        </a:rPr>
                        <a:t>created_at</a:t>
                      </a:r>
                      <a:endParaRPr lang="en-US" altLang="zh-CN" sz="1800" b="1" dirty="0">
                        <a:latin typeface="Corbel" panose="020B0503020204020204" charset="0"/>
                        <a:cs typeface="Corbel" panose="020B0503020204020204" charset="0"/>
                      </a:endParaRPr>
                    </a:p>
                  </a:txBody>
                  <a:tcPr anchor="ctr"/>
                </a:tc>
                <a:tc>
                  <a:txBody>
                    <a:bodyPr/>
                    <a:lstStyle/>
                    <a:p>
                      <a:r>
                        <a:rPr lang="en-US" altLang="zh-CN" sz="1800" b="1" dirty="0">
                          <a:latin typeface="Corbel" panose="020B0503020204020204" charset="0"/>
                          <a:cs typeface="Corbel" panose="020B0503020204020204" charset="0"/>
                        </a:rPr>
                        <a:t>TIMESTAMP</a:t>
                      </a:r>
                    </a:p>
                  </a:txBody>
                  <a:tcPr anchor="ctr"/>
                </a:tc>
                <a:tc>
                  <a:txBody>
                    <a:bodyPr/>
                    <a:lstStyle/>
                    <a:p>
                      <a:r>
                        <a:rPr lang="en-US" altLang="zh-CN" sz="1800" b="1" dirty="0">
                          <a:latin typeface="Corbel" panose="020B0503020204020204" charset="0"/>
                          <a:cs typeface="Corbel" panose="020B0503020204020204" charset="0"/>
                        </a:rPr>
                        <a:t>Default: Current Timestamp</a:t>
                      </a:r>
                    </a:p>
                  </a:txBody>
                  <a:tcPr anchor="ctr"/>
                </a:tc>
              </a:tr>
            </a:tbl>
          </a:graphicData>
        </a:graphic>
      </p:graphicFrame>
      <p:graphicFrame>
        <p:nvGraphicFramePr>
          <p:cNvPr id="14" name="Table 13"/>
          <p:cNvGraphicFramePr/>
          <p:nvPr>
            <p:custDataLst>
              <p:tags r:id="rId2"/>
            </p:custDataLst>
            <p:extLst>
              <p:ext uri="{D42A27DB-BD31-4B8C-83A1-F6EECF244321}">
                <p14:modId xmlns:p14="http://schemas.microsoft.com/office/powerpoint/2010/main" val="4129983889"/>
              </p:ext>
            </p:extLst>
          </p:nvPr>
        </p:nvGraphicFramePr>
        <p:xfrm>
          <a:off x="1371600" y="3009900"/>
          <a:ext cx="6354756" cy="5181599"/>
        </p:xfrm>
        <a:graphic>
          <a:graphicData uri="http://schemas.openxmlformats.org/drawingml/2006/table">
            <a:tbl>
              <a:tblPr firstRow="1" bandRow="1">
                <a:tableStyleId>{073A0DAA-6AF3-43AB-8588-CEC1D06C72B9}</a:tableStyleId>
              </a:tblPr>
              <a:tblGrid>
                <a:gridCol w="2118252"/>
                <a:gridCol w="2118252"/>
                <a:gridCol w="2118252"/>
              </a:tblGrid>
              <a:tr h="651194">
                <a:tc>
                  <a:txBody>
                    <a:bodyPr/>
                    <a:lstStyle/>
                    <a:p>
                      <a:pPr algn="ctr">
                        <a:buNone/>
                      </a:pPr>
                      <a:r>
                        <a:rPr lang="en-US" sz="1800" b="1" dirty="0">
                          <a:latin typeface="Corbel" panose="020B0503020204020204" charset="0"/>
                          <a:cs typeface="Corbel" panose="020B0503020204020204" charset="0"/>
                        </a:rPr>
                        <a:t>COLUMN NAME</a:t>
                      </a:r>
                    </a:p>
                  </a:txBody>
                  <a:tcPr/>
                </a:tc>
                <a:tc>
                  <a:txBody>
                    <a:bodyPr/>
                    <a:lstStyle/>
                    <a:p>
                      <a:pPr algn="ctr">
                        <a:buNone/>
                      </a:pPr>
                      <a:r>
                        <a:rPr lang="en-US" sz="1800" b="1">
                          <a:latin typeface="Corbel" panose="020B0503020204020204" charset="0"/>
                          <a:cs typeface="Corbel" panose="020B0503020204020204" charset="0"/>
                        </a:rPr>
                        <a:t>DATA TYPE</a:t>
                      </a:r>
                    </a:p>
                  </a:txBody>
                  <a:tcPr/>
                </a:tc>
                <a:tc>
                  <a:txBody>
                    <a:bodyPr/>
                    <a:lstStyle/>
                    <a:p>
                      <a:pPr algn="ctr">
                        <a:buNone/>
                      </a:pPr>
                      <a:r>
                        <a:rPr lang="en-US" sz="1800" b="1">
                          <a:latin typeface="Corbel" panose="020B0503020204020204" charset="0"/>
                          <a:cs typeface="Corbel" panose="020B0503020204020204" charset="0"/>
                        </a:rPr>
                        <a:t>CONSTRAINTS</a:t>
                      </a:r>
                    </a:p>
                  </a:txBody>
                  <a:tcPr/>
                </a:tc>
              </a:tr>
              <a:tr h="930277">
                <a:tc>
                  <a:txBody>
                    <a:bodyPr/>
                    <a:lstStyle/>
                    <a:p>
                      <a:r>
                        <a:rPr lang="en-US" altLang="zh-CN" sz="1800" b="1">
                          <a:latin typeface="Corbel" panose="020B0503020204020204" charset="0"/>
                          <a:cs typeface="Corbel" panose="020B0503020204020204" charset="0"/>
                        </a:rPr>
                        <a:t>id</a:t>
                      </a:r>
                    </a:p>
                  </a:txBody>
                  <a:tcPr anchor="ctr"/>
                </a:tc>
                <a:tc>
                  <a:txBody>
                    <a:bodyPr/>
                    <a:lstStyle/>
                    <a:p>
                      <a:r>
                        <a:rPr lang="en-US" altLang="zh-CN" sz="1800" b="1" dirty="0">
                          <a:latin typeface="Corbel" panose="020B0503020204020204" charset="0"/>
                          <a:cs typeface="Corbel" panose="020B0503020204020204" charset="0"/>
                        </a:rPr>
                        <a:t>INT</a:t>
                      </a:r>
                    </a:p>
                  </a:txBody>
                  <a:tcPr anchor="ctr"/>
                </a:tc>
                <a:tc>
                  <a:txBody>
                    <a:bodyPr/>
                    <a:lstStyle/>
                    <a:p>
                      <a:r>
                        <a:rPr lang="en-US" altLang="zh-CN" sz="1800" b="1" dirty="0">
                          <a:latin typeface="Corbel" panose="020B0503020204020204" charset="0"/>
                          <a:cs typeface="Corbel" panose="020B0503020204020204" charset="0"/>
                        </a:rPr>
                        <a:t>Primary Key, Auto Increment</a:t>
                      </a:r>
                    </a:p>
                  </a:txBody>
                  <a:tcPr anchor="ctr"/>
                </a:tc>
              </a:tr>
              <a:tr h="930277">
                <a:tc>
                  <a:txBody>
                    <a:bodyPr/>
                    <a:lstStyle/>
                    <a:p>
                      <a:r>
                        <a:rPr lang="en-US" altLang="zh-CN" sz="1800" b="1">
                          <a:latin typeface="Corbel" panose="020B0503020204020204" charset="0"/>
                          <a:cs typeface="Corbel" panose="020B0503020204020204" charset="0"/>
                        </a:rPr>
                        <a:t>sender_id</a:t>
                      </a:r>
                    </a:p>
                  </a:txBody>
                  <a:tcPr anchor="ctr"/>
                </a:tc>
                <a:tc>
                  <a:txBody>
                    <a:bodyPr/>
                    <a:lstStyle/>
                    <a:p>
                      <a:r>
                        <a:rPr lang="en-US" altLang="zh-CN" sz="1800" b="1" dirty="0">
                          <a:latin typeface="Corbel" panose="020B0503020204020204" charset="0"/>
                          <a:cs typeface="Corbel" panose="020B0503020204020204" charset="0"/>
                        </a:rPr>
                        <a:t>INT</a:t>
                      </a:r>
                    </a:p>
                  </a:txBody>
                  <a:tcPr anchor="ctr"/>
                </a:tc>
                <a:tc>
                  <a:txBody>
                    <a:bodyPr/>
                    <a:lstStyle/>
                    <a:p>
                      <a:r>
                        <a:rPr lang="en-US" altLang="zh-CN" sz="1800" b="1" dirty="0">
                          <a:latin typeface="Corbel" panose="020B0503020204020204" charset="0"/>
                          <a:cs typeface="Corbel" panose="020B0503020204020204" charset="0"/>
                        </a:rPr>
                        <a:t>Foreign Key (References users(id))</a:t>
                      </a:r>
                    </a:p>
                  </a:txBody>
                  <a:tcPr anchor="ctr"/>
                </a:tc>
              </a:tr>
              <a:tr h="930277">
                <a:tc>
                  <a:txBody>
                    <a:bodyPr/>
                    <a:lstStyle/>
                    <a:p>
                      <a:r>
                        <a:rPr lang="en-US" altLang="zh-CN" sz="1800" b="1" dirty="0" err="1">
                          <a:latin typeface="Corbel" panose="020B0503020204020204" charset="0"/>
                          <a:cs typeface="Corbel" panose="020B0503020204020204" charset="0"/>
                        </a:rPr>
                        <a:t>receiver_id</a:t>
                      </a:r>
                      <a:endParaRPr lang="en-US" altLang="zh-CN" sz="1800" b="1" dirty="0">
                        <a:latin typeface="Corbel" panose="020B0503020204020204" charset="0"/>
                        <a:cs typeface="Corbel" panose="020B0503020204020204" charset="0"/>
                      </a:endParaRPr>
                    </a:p>
                  </a:txBody>
                  <a:tcPr anchor="ctr"/>
                </a:tc>
                <a:tc>
                  <a:txBody>
                    <a:bodyPr/>
                    <a:lstStyle/>
                    <a:p>
                      <a:r>
                        <a:rPr lang="en-US" altLang="zh-CN" sz="1800" b="1" dirty="0">
                          <a:latin typeface="Corbel" panose="020B0503020204020204" charset="0"/>
                          <a:cs typeface="Corbel" panose="020B0503020204020204" charset="0"/>
                        </a:rPr>
                        <a:t>INT</a:t>
                      </a:r>
                    </a:p>
                  </a:txBody>
                  <a:tcPr anchor="ctr"/>
                </a:tc>
                <a:tc>
                  <a:txBody>
                    <a:bodyPr/>
                    <a:lstStyle/>
                    <a:p>
                      <a:r>
                        <a:rPr lang="en-US" altLang="zh-CN" sz="1800" b="1">
                          <a:latin typeface="Corbel" panose="020B0503020204020204" charset="0"/>
                          <a:cs typeface="Corbel" panose="020B0503020204020204" charset="0"/>
                        </a:rPr>
                        <a:t>Foreign Key (References users(id))</a:t>
                      </a:r>
                    </a:p>
                  </a:txBody>
                  <a:tcPr anchor="ctr"/>
                </a:tc>
              </a:tr>
              <a:tr h="809297">
                <a:tc>
                  <a:txBody>
                    <a:bodyPr/>
                    <a:lstStyle/>
                    <a:p>
                      <a:r>
                        <a:rPr lang="en-US" altLang="zh-CN" sz="1800" b="1">
                          <a:latin typeface="Corbel" panose="020B0503020204020204" charset="0"/>
                          <a:cs typeface="Corbel" panose="020B0503020204020204" charset="0"/>
                        </a:rPr>
                        <a:t>message</a:t>
                      </a:r>
                    </a:p>
                  </a:txBody>
                  <a:tcPr anchor="ctr"/>
                </a:tc>
                <a:tc>
                  <a:txBody>
                    <a:bodyPr/>
                    <a:lstStyle/>
                    <a:p>
                      <a:r>
                        <a:rPr lang="en-US" altLang="zh-CN" sz="1800" b="1">
                          <a:latin typeface="Corbel" panose="020B0503020204020204" charset="0"/>
                          <a:cs typeface="Corbel" panose="020B0503020204020204" charset="0"/>
                        </a:rPr>
                        <a:t>LONGTEXT</a:t>
                      </a:r>
                    </a:p>
                  </a:txBody>
                  <a:tcPr anchor="ctr"/>
                </a:tc>
                <a:tc>
                  <a:txBody>
                    <a:bodyPr/>
                    <a:lstStyle/>
                    <a:p>
                      <a:r>
                        <a:rPr lang="en-US" altLang="zh-CN" sz="1800" b="1">
                          <a:latin typeface="Corbel" panose="020B0503020204020204" charset="0"/>
                          <a:cs typeface="Corbel" panose="020B0503020204020204" charset="0"/>
                        </a:rPr>
                        <a:t>Not Null</a:t>
                      </a:r>
                    </a:p>
                  </a:txBody>
                  <a:tcPr anchor="ctr"/>
                </a:tc>
              </a:tr>
              <a:tr h="930277">
                <a:tc>
                  <a:txBody>
                    <a:bodyPr/>
                    <a:lstStyle/>
                    <a:p>
                      <a:r>
                        <a:rPr lang="en-US" altLang="zh-CN" sz="1800" b="1">
                          <a:latin typeface="Corbel" panose="020B0503020204020204" charset="0"/>
                          <a:cs typeface="Corbel" panose="020B0503020204020204" charset="0"/>
                        </a:rPr>
                        <a:t>created_at</a:t>
                      </a:r>
                    </a:p>
                  </a:txBody>
                  <a:tcPr anchor="ctr"/>
                </a:tc>
                <a:tc>
                  <a:txBody>
                    <a:bodyPr/>
                    <a:lstStyle/>
                    <a:p>
                      <a:r>
                        <a:rPr lang="en-US" altLang="zh-CN" sz="1800" b="1">
                          <a:latin typeface="Corbel" panose="020B0503020204020204" charset="0"/>
                          <a:cs typeface="Corbel" panose="020B0503020204020204" charset="0"/>
                        </a:rPr>
                        <a:t>TIMESTAMP</a:t>
                      </a:r>
                    </a:p>
                  </a:txBody>
                  <a:tcPr anchor="ctr"/>
                </a:tc>
                <a:tc>
                  <a:txBody>
                    <a:bodyPr/>
                    <a:lstStyle/>
                    <a:p>
                      <a:r>
                        <a:rPr lang="en-US" altLang="zh-CN" sz="1800" b="1" dirty="0">
                          <a:latin typeface="Corbel" panose="020B0503020204020204" charset="0"/>
                          <a:cs typeface="Corbel" panose="020B0503020204020204" charset="0"/>
                        </a:rPr>
                        <a:t>Default: Current Timestamp</a:t>
                      </a:r>
                    </a:p>
                  </a:txBody>
                  <a:tcPr anchor="ctr"/>
                </a:tc>
              </a:tr>
            </a:tbl>
          </a:graphicData>
        </a:graphic>
      </p:graphicFrame>
      <p:sp>
        <p:nvSpPr>
          <p:cNvPr id="17" name="Text Box 150"/>
          <p:cNvSpPr txBox="1"/>
          <p:nvPr/>
        </p:nvSpPr>
        <p:spPr>
          <a:xfrm>
            <a:off x="1371600" y="2374696"/>
            <a:ext cx="4064000" cy="368300"/>
          </a:xfrm>
          <a:prstGeom prst="rect">
            <a:avLst/>
          </a:prstGeom>
          <a:noFill/>
        </p:spPr>
        <p:txBody>
          <a:bodyPr wrap="square" rtlCol="0">
            <a:spAutoFit/>
          </a:bodyPr>
          <a:lstStyle/>
          <a:p>
            <a:r>
              <a:rPr lang="en-US" b="1" dirty="0" smtClean="0">
                <a:latin typeface="Corbel" panose="020B0503020204020204" charset="0"/>
                <a:cs typeface="Corbel" panose="020B0503020204020204" charset="0"/>
              </a:rPr>
              <a:t>Messages Table</a:t>
            </a:r>
            <a:endParaRPr lang="en-US" b="1" dirty="0">
              <a:latin typeface="Corbel" panose="020B0503020204020204" charset="0"/>
              <a:cs typeface="Corbel" panose="020B0503020204020204" charset="0"/>
            </a:endParaRPr>
          </a:p>
        </p:txBody>
      </p:sp>
      <p:sp>
        <p:nvSpPr>
          <p:cNvPr id="18" name="Text Box 151"/>
          <p:cNvSpPr txBox="1"/>
          <p:nvPr/>
        </p:nvSpPr>
        <p:spPr>
          <a:xfrm>
            <a:off x="9178047" y="2345615"/>
            <a:ext cx="4064000" cy="368300"/>
          </a:xfrm>
          <a:prstGeom prst="rect">
            <a:avLst/>
          </a:prstGeom>
          <a:noFill/>
        </p:spPr>
        <p:txBody>
          <a:bodyPr wrap="square" rtlCol="0">
            <a:spAutoFit/>
          </a:bodyPr>
          <a:lstStyle/>
          <a:p>
            <a:r>
              <a:rPr lang="en-US" b="1" dirty="0" smtClean="0">
                <a:latin typeface="Corbel" panose="020B0503020204020204" charset="0"/>
                <a:cs typeface="Corbel" panose="020B0503020204020204" charset="0"/>
              </a:rPr>
              <a:t>Follows Table</a:t>
            </a:r>
            <a:endParaRPr lang="en-US" b="1" dirty="0">
              <a:latin typeface="Corbel" panose="020B0503020204020204" charset="0"/>
              <a:cs typeface="Corbel" panose="020B0503020204020204" charset="0"/>
            </a:endParaRPr>
          </a:p>
        </p:txBody>
      </p:sp>
      <p:sp>
        <p:nvSpPr>
          <p:cNvPr id="19" name="Freeform 5"/>
          <p:cNvSpPr/>
          <p:nvPr/>
        </p:nvSpPr>
        <p:spPr>
          <a:xfrm>
            <a:off x="3547637" y="3238500"/>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1">
              <a:alphaModFix amt="5000"/>
            </a:blip>
            <a:stretch>
              <a:fillRect/>
            </a:stretch>
          </a:blipFill>
        </p:spPr>
      </p:sp>
    </p:spTree>
    <p:extLst>
      <p:ext uri="{BB962C8B-B14F-4D97-AF65-F5344CB8AC3E}">
        <p14:creationId xmlns:p14="http://schemas.microsoft.com/office/powerpoint/2010/main" val="893257247"/>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DATABASE</a:t>
            </a: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CONTENTS</a:t>
            </a:r>
          </a:p>
        </p:txBody>
      </p:sp>
      <p:sp>
        <p:nvSpPr>
          <p:cNvPr id="10" name="Freeform 1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11"/>
            <a:stretch>
              <a:fillRect/>
            </a:stretch>
          </a:blipFill>
        </p:spPr>
      </p:sp>
      <p:sp>
        <p:nvSpPr>
          <p:cNvPr id="17" name="Text Box 150"/>
          <p:cNvSpPr txBox="1"/>
          <p:nvPr/>
        </p:nvSpPr>
        <p:spPr>
          <a:xfrm>
            <a:off x="1371600" y="2374696"/>
            <a:ext cx="4064000" cy="368300"/>
          </a:xfrm>
          <a:prstGeom prst="rect">
            <a:avLst/>
          </a:prstGeom>
          <a:noFill/>
        </p:spPr>
        <p:txBody>
          <a:bodyPr wrap="square" rtlCol="0">
            <a:spAutoFit/>
          </a:bodyPr>
          <a:lstStyle/>
          <a:p>
            <a:r>
              <a:rPr lang="en-US" b="1" dirty="0" smtClean="0">
                <a:latin typeface="Corbel" panose="020B0503020204020204" charset="0"/>
                <a:cs typeface="Corbel" panose="020B0503020204020204" charset="0"/>
              </a:rPr>
              <a:t>Categories Table</a:t>
            </a:r>
            <a:endParaRPr lang="en-US" b="1" dirty="0">
              <a:latin typeface="Corbel" panose="020B0503020204020204" charset="0"/>
              <a:cs typeface="Corbel" panose="020B0503020204020204" charset="0"/>
            </a:endParaRPr>
          </a:p>
        </p:txBody>
      </p:sp>
      <p:sp>
        <p:nvSpPr>
          <p:cNvPr id="18" name="Text Box 151"/>
          <p:cNvSpPr txBox="1"/>
          <p:nvPr/>
        </p:nvSpPr>
        <p:spPr>
          <a:xfrm>
            <a:off x="9178047" y="2345615"/>
            <a:ext cx="4064000" cy="368300"/>
          </a:xfrm>
          <a:prstGeom prst="rect">
            <a:avLst/>
          </a:prstGeom>
          <a:noFill/>
        </p:spPr>
        <p:txBody>
          <a:bodyPr wrap="square" rtlCol="0">
            <a:spAutoFit/>
          </a:bodyPr>
          <a:lstStyle/>
          <a:p>
            <a:r>
              <a:rPr lang="en-US" b="1" dirty="0" smtClean="0">
                <a:latin typeface="Corbel" panose="020B0503020204020204" charset="0"/>
                <a:cs typeface="Corbel" panose="020B0503020204020204" charset="0"/>
              </a:rPr>
              <a:t>Options Table</a:t>
            </a:r>
            <a:endParaRPr lang="en-US" b="1" dirty="0">
              <a:latin typeface="Corbel" panose="020B0503020204020204" charset="0"/>
              <a:cs typeface="Corbel" panose="020B0503020204020204" charset="0"/>
            </a:endParaRPr>
          </a:p>
        </p:txBody>
      </p:sp>
      <p:graphicFrame>
        <p:nvGraphicFramePr>
          <p:cNvPr id="12" name="Table 11"/>
          <p:cNvGraphicFramePr/>
          <p:nvPr>
            <p:custDataLst>
              <p:tags r:id="rId1"/>
            </p:custDataLst>
            <p:extLst>
              <p:ext uri="{D42A27DB-BD31-4B8C-83A1-F6EECF244321}">
                <p14:modId xmlns:p14="http://schemas.microsoft.com/office/powerpoint/2010/main" val="2439901276"/>
              </p:ext>
            </p:extLst>
          </p:nvPr>
        </p:nvGraphicFramePr>
        <p:xfrm>
          <a:off x="1402404" y="3086100"/>
          <a:ext cx="5607996" cy="2590800"/>
        </p:xfrm>
        <a:graphic>
          <a:graphicData uri="http://schemas.openxmlformats.org/drawingml/2006/table">
            <a:tbl>
              <a:tblPr firstRow="1" bandRow="1">
                <a:tableStyleId>{073A0DAA-6AF3-43AB-8588-CEC1D06C72B9}</a:tableStyleId>
              </a:tblPr>
              <a:tblGrid>
                <a:gridCol w="1869332"/>
                <a:gridCol w="1869332"/>
                <a:gridCol w="1869332"/>
              </a:tblGrid>
              <a:tr h="755650">
                <a:tc>
                  <a:txBody>
                    <a:bodyPr/>
                    <a:lstStyle/>
                    <a:p>
                      <a:pPr algn="ctr">
                        <a:buNone/>
                      </a:pPr>
                      <a:r>
                        <a:rPr lang="en-US" sz="1800" b="1" dirty="0">
                          <a:latin typeface="Corbel" panose="020B0503020204020204" charset="0"/>
                          <a:cs typeface="Corbel" panose="020B0503020204020204" charset="0"/>
                        </a:rPr>
                        <a:t>COLUMN NAME</a:t>
                      </a:r>
                    </a:p>
                  </a:txBody>
                  <a:tcPr/>
                </a:tc>
                <a:tc>
                  <a:txBody>
                    <a:bodyPr/>
                    <a:lstStyle/>
                    <a:p>
                      <a:pPr algn="ctr">
                        <a:buNone/>
                      </a:pPr>
                      <a:r>
                        <a:rPr lang="en-US" sz="1800" b="1" dirty="0">
                          <a:latin typeface="Corbel" panose="020B0503020204020204" charset="0"/>
                          <a:cs typeface="Corbel" panose="020B0503020204020204" charset="0"/>
                        </a:rPr>
                        <a:t>DATA TYPE</a:t>
                      </a:r>
                    </a:p>
                  </a:txBody>
                  <a:tcPr/>
                </a:tc>
                <a:tc>
                  <a:txBody>
                    <a:bodyPr/>
                    <a:lstStyle/>
                    <a:p>
                      <a:pPr algn="ctr">
                        <a:buNone/>
                      </a:pPr>
                      <a:r>
                        <a:rPr lang="en-US" sz="1800" b="1">
                          <a:latin typeface="Corbel" panose="020B0503020204020204" charset="0"/>
                          <a:cs typeface="Corbel" panose="020B0503020204020204" charset="0"/>
                        </a:rPr>
                        <a:t>CONSTRAINTS</a:t>
                      </a:r>
                    </a:p>
                  </a:txBody>
                  <a:tcPr/>
                </a:tc>
              </a:tr>
              <a:tr h="1079500">
                <a:tc>
                  <a:txBody>
                    <a:bodyPr/>
                    <a:lstStyle/>
                    <a:p>
                      <a:r>
                        <a:rPr lang="en-US" altLang="zh-CN" sz="1800" b="1">
                          <a:latin typeface="Corbel" panose="020B0503020204020204" charset="0"/>
                          <a:cs typeface="Corbel" panose="020B0503020204020204" charset="0"/>
                        </a:rPr>
                        <a:t>id</a:t>
                      </a:r>
                    </a:p>
                  </a:txBody>
                  <a:tcPr anchor="ctr"/>
                </a:tc>
                <a:tc>
                  <a:txBody>
                    <a:bodyPr/>
                    <a:lstStyle/>
                    <a:p>
                      <a:r>
                        <a:rPr lang="en-US" altLang="zh-CN" sz="1800" b="1" dirty="0">
                          <a:latin typeface="Corbel" panose="020B0503020204020204" charset="0"/>
                          <a:cs typeface="Corbel" panose="020B0503020204020204" charset="0"/>
                        </a:rPr>
                        <a:t>INT</a:t>
                      </a:r>
                    </a:p>
                  </a:txBody>
                  <a:tcPr anchor="ctr"/>
                </a:tc>
                <a:tc>
                  <a:txBody>
                    <a:bodyPr/>
                    <a:lstStyle/>
                    <a:p>
                      <a:r>
                        <a:rPr lang="en-US" altLang="zh-CN" sz="1800" b="1">
                          <a:latin typeface="Corbel" panose="020B0503020204020204" charset="0"/>
                          <a:cs typeface="Corbel" panose="020B0503020204020204" charset="0"/>
                        </a:rPr>
                        <a:t>Primary Key, Auto Increment</a:t>
                      </a:r>
                    </a:p>
                  </a:txBody>
                  <a:tcPr anchor="ctr"/>
                </a:tc>
              </a:tr>
              <a:tr h="755650">
                <a:tc>
                  <a:txBody>
                    <a:bodyPr/>
                    <a:lstStyle/>
                    <a:p>
                      <a:r>
                        <a:rPr lang="en-US" altLang="zh-CN" sz="1800" b="1">
                          <a:latin typeface="Corbel" panose="020B0503020204020204" charset="0"/>
                          <a:cs typeface="Corbel" panose="020B0503020204020204" charset="0"/>
                        </a:rPr>
                        <a:t>category_name</a:t>
                      </a:r>
                    </a:p>
                  </a:txBody>
                  <a:tcPr anchor="ctr"/>
                </a:tc>
                <a:tc>
                  <a:txBody>
                    <a:bodyPr/>
                    <a:lstStyle/>
                    <a:p>
                      <a:r>
                        <a:rPr lang="en-US" altLang="zh-CN" sz="1800" b="1" dirty="0">
                          <a:latin typeface="Corbel" panose="020B0503020204020204" charset="0"/>
                          <a:cs typeface="Corbel" panose="020B0503020204020204" charset="0"/>
                        </a:rPr>
                        <a:t>VARCHAR</a:t>
                      </a:r>
                    </a:p>
                  </a:txBody>
                  <a:tcPr anchor="ctr"/>
                </a:tc>
                <a:tc>
                  <a:txBody>
                    <a:bodyPr/>
                    <a:lstStyle/>
                    <a:p>
                      <a:r>
                        <a:rPr lang="en-US" altLang="zh-CN" sz="1800" b="1" dirty="0">
                          <a:latin typeface="Corbel" panose="020B0503020204020204" charset="0"/>
                          <a:cs typeface="Corbel" panose="020B0503020204020204" charset="0"/>
                        </a:rPr>
                        <a:t>Not Null</a:t>
                      </a:r>
                    </a:p>
                  </a:txBody>
                  <a:tcPr anchor="ctr"/>
                </a:tc>
              </a:tr>
            </a:tbl>
          </a:graphicData>
        </a:graphic>
      </p:graphicFrame>
      <p:graphicFrame>
        <p:nvGraphicFramePr>
          <p:cNvPr id="16" name="Table 15"/>
          <p:cNvGraphicFramePr/>
          <p:nvPr>
            <p:custDataLst>
              <p:tags r:id="rId2"/>
            </p:custDataLst>
            <p:extLst>
              <p:ext uri="{D42A27DB-BD31-4B8C-83A1-F6EECF244321}">
                <p14:modId xmlns:p14="http://schemas.microsoft.com/office/powerpoint/2010/main" val="24402078"/>
              </p:ext>
            </p:extLst>
          </p:nvPr>
        </p:nvGraphicFramePr>
        <p:xfrm>
          <a:off x="9126723" y="3092460"/>
          <a:ext cx="6358254" cy="2179955"/>
        </p:xfrm>
        <a:graphic>
          <a:graphicData uri="http://schemas.openxmlformats.org/drawingml/2006/table">
            <a:tbl>
              <a:tblPr firstRow="1" bandRow="1">
                <a:tableStyleId>{073A0DAA-6AF3-43AB-8588-CEC1D06C72B9}</a:tableStyleId>
              </a:tblPr>
              <a:tblGrid>
                <a:gridCol w="2119418"/>
                <a:gridCol w="2119418"/>
                <a:gridCol w="2119418"/>
              </a:tblGrid>
              <a:tr h="635820">
                <a:tc>
                  <a:txBody>
                    <a:bodyPr/>
                    <a:lstStyle/>
                    <a:p>
                      <a:pPr algn="ctr">
                        <a:buNone/>
                      </a:pPr>
                      <a:r>
                        <a:rPr lang="en-US" sz="1800" b="1" dirty="0">
                          <a:latin typeface="Corbel" panose="020B0503020204020204" charset="0"/>
                          <a:cs typeface="Corbel" panose="020B0503020204020204" charset="0"/>
                        </a:rPr>
                        <a:t>COLUMN NAME</a:t>
                      </a:r>
                    </a:p>
                  </a:txBody>
                  <a:tcPr/>
                </a:tc>
                <a:tc>
                  <a:txBody>
                    <a:bodyPr/>
                    <a:lstStyle/>
                    <a:p>
                      <a:pPr algn="ctr">
                        <a:buNone/>
                      </a:pPr>
                      <a:r>
                        <a:rPr lang="en-US" sz="1800" b="1">
                          <a:latin typeface="Corbel" panose="020B0503020204020204" charset="0"/>
                          <a:cs typeface="Corbel" panose="020B0503020204020204" charset="0"/>
                        </a:rPr>
                        <a:t>DATA TYPE</a:t>
                      </a:r>
                    </a:p>
                  </a:txBody>
                  <a:tcPr/>
                </a:tc>
                <a:tc>
                  <a:txBody>
                    <a:bodyPr/>
                    <a:lstStyle/>
                    <a:p>
                      <a:pPr algn="ctr">
                        <a:buNone/>
                      </a:pPr>
                      <a:r>
                        <a:rPr lang="en-US" sz="1800" b="1" dirty="0">
                          <a:latin typeface="Corbel" panose="020B0503020204020204" charset="0"/>
                          <a:cs typeface="Corbel" panose="020B0503020204020204" charset="0"/>
                        </a:rPr>
                        <a:t>CONSTRAINTS</a:t>
                      </a:r>
                    </a:p>
                  </a:txBody>
                  <a:tcPr/>
                </a:tc>
              </a:tr>
              <a:tr h="908315">
                <a:tc>
                  <a:txBody>
                    <a:bodyPr/>
                    <a:lstStyle/>
                    <a:p>
                      <a:r>
                        <a:rPr lang="en-US" altLang="zh-CN" sz="1800" b="1">
                          <a:latin typeface="Corbel" panose="020B0503020204020204" charset="0"/>
                          <a:cs typeface="Corbel" panose="020B0503020204020204" charset="0"/>
                        </a:rPr>
                        <a:t>id</a:t>
                      </a:r>
                    </a:p>
                  </a:txBody>
                  <a:tcPr anchor="ctr"/>
                </a:tc>
                <a:tc>
                  <a:txBody>
                    <a:bodyPr/>
                    <a:lstStyle/>
                    <a:p>
                      <a:r>
                        <a:rPr lang="en-US" altLang="zh-CN" sz="1800" b="1">
                          <a:latin typeface="Corbel" panose="020B0503020204020204" charset="0"/>
                          <a:cs typeface="Corbel" panose="020B0503020204020204" charset="0"/>
                        </a:rPr>
                        <a:t>INT</a:t>
                      </a:r>
                    </a:p>
                  </a:txBody>
                  <a:tcPr anchor="ctr"/>
                </a:tc>
                <a:tc>
                  <a:txBody>
                    <a:bodyPr/>
                    <a:lstStyle/>
                    <a:p>
                      <a:r>
                        <a:rPr lang="en-US" altLang="zh-CN" sz="1800" b="1">
                          <a:latin typeface="Corbel" panose="020B0503020204020204" charset="0"/>
                          <a:cs typeface="Corbel" panose="020B0503020204020204" charset="0"/>
                        </a:rPr>
                        <a:t>Primary Key, Auto Increment</a:t>
                      </a:r>
                    </a:p>
                  </a:txBody>
                  <a:tcPr anchor="ctr"/>
                </a:tc>
              </a:tr>
              <a:tr h="635820">
                <a:tc>
                  <a:txBody>
                    <a:bodyPr/>
                    <a:lstStyle/>
                    <a:p>
                      <a:r>
                        <a:rPr lang="en-US" altLang="zh-CN" sz="1800" b="1">
                          <a:latin typeface="Corbel" panose="020B0503020204020204" charset="0"/>
                          <a:cs typeface="Corbel" panose="020B0503020204020204" charset="0"/>
                        </a:rPr>
                        <a:t>category_name</a:t>
                      </a:r>
                    </a:p>
                  </a:txBody>
                  <a:tcPr anchor="ctr"/>
                </a:tc>
                <a:tc>
                  <a:txBody>
                    <a:bodyPr/>
                    <a:lstStyle/>
                    <a:p>
                      <a:r>
                        <a:rPr lang="en-US" altLang="zh-CN" sz="1800" b="1">
                          <a:latin typeface="Corbel" panose="020B0503020204020204" charset="0"/>
                          <a:cs typeface="Corbel" panose="020B0503020204020204" charset="0"/>
                        </a:rPr>
                        <a:t>VARCHAR</a:t>
                      </a:r>
                    </a:p>
                  </a:txBody>
                  <a:tcPr anchor="ctr"/>
                </a:tc>
                <a:tc>
                  <a:txBody>
                    <a:bodyPr/>
                    <a:lstStyle/>
                    <a:p>
                      <a:r>
                        <a:rPr lang="en-US" altLang="zh-CN" sz="1800" b="1" dirty="0">
                          <a:latin typeface="Corbel" panose="020B0503020204020204" charset="0"/>
                          <a:cs typeface="Corbel" panose="020B0503020204020204" charset="0"/>
                        </a:rPr>
                        <a:t>Not Null</a:t>
                      </a:r>
                    </a:p>
                  </a:txBody>
                  <a:tcPr anchor="ctr"/>
                </a:tc>
              </a:tr>
            </a:tbl>
          </a:graphicData>
        </a:graphic>
      </p:graphicFrame>
      <p:sp>
        <p:nvSpPr>
          <p:cNvPr id="20" name="Text Box 150"/>
          <p:cNvSpPr txBox="1"/>
          <p:nvPr/>
        </p:nvSpPr>
        <p:spPr>
          <a:xfrm>
            <a:off x="1560316" y="6210300"/>
            <a:ext cx="4064000" cy="368300"/>
          </a:xfrm>
          <a:prstGeom prst="rect">
            <a:avLst/>
          </a:prstGeom>
          <a:noFill/>
        </p:spPr>
        <p:txBody>
          <a:bodyPr wrap="square" rtlCol="0">
            <a:spAutoFit/>
          </a:bodyPr>
          <a:lstStyle/>
          <a:p>
            <a:r>
              <a:rPr lang="en-US" b="1" dirty="0" smtClean="0">
                <a:latin typeface="Corbel" panose="020B0503020204020204" charset="0"/>
                <a:cs typeface="Corbel" panose="020B0503020204020204" charset="0"/>
              </a:rPr>
              <a:t>User Selections Table</a:t>
            </a:r>
            <a:endParaRPr lang="en-US" b="1" dirty="0">
              <a:latin typeface="Corbel" panose="020B0503020204020204" charset="0"/>
              <a:cs typeface="Corbel" panose="020B0503020204020204" charset="0"/>
            </a:endParaRPr>
          </a:p>
        </p:txBody>
      </p:sp>
      <p:graphicFrame>
        <p:nvGraphicFramePr>
          <p:cNvPr id="22" name="Table 21"/>
          <p:cNvGraphicFramePr/>
          <p:nvPr>
            <p:custDataLst>
              <p:tags r:id="rId3"/>
            </p:custDataLst>
            <p:extLst>
              <p:ext uri="{D42A27DB-BD31-4B8C-83A1-F6EECF244321}">
                <p14:modId xmlns:p14="http://schemas.microsoft.com/office/powerpoint/2010/main" val="957014267"/>
              </p:ext>
            </p:extLst>
          </p:nvPr>
        </p:nvGraphicFramePr>
        <p:xfrm>
          <a:off x="1454826" y="6819900"/>
          <a:ext cx="6698574" cy="2560320"/>
        </p:xfrm>
        <a:graphic>
          <a:graphicData uri="http://schemas.openxmlformats.org/drawingml/2006/table">
            <a:tbl>
              <a:tblPr firstRow="1" bandRow="1">
                <a:tableStyleId>{073A0DAA-6AF3-43AB-8588-CEC1D06C72B9}</a:tableStyleId>
              </a:tblPr>
              <a:tblGrid>
                <a:gridCol w="2232858"/>
                <a:gridCol w="2232858"/>
                <a:gridCol w="2232858"/>
              </a:tblGrid>
              <a:tr h="310515">
                <a:tc>
                  <a:txBody>
                    <a:bodyPr/>
                    <a:lstStyle/>
                    <a:p>
                      <a:pPr algn="ctr">
                        <a:buNone/>
                      </a:pPr>
                      <a:r>
                        <a:rPr lang="en-US" sz="1800" b="1" dirty="0">
                          <a:latin typeface="Corbel" panose="020B0503020204020204" charset="0"/>
                          <a:cs typeface="Corbel" panose="020B0503020204020204" charset="0"/>
                        </a:rPr>
                        <a:t>COLUMN NAME</a:t>
                      </a:r>
                    </a:p>
                  </a:txBody>
                  <a:tcPr/>
                </a:tc>
                <a:tc>
                  <a:txBody>
                    <a:bodyPr/>
                    <a:lstStyle/>
                    <a:p>
                      <a:pPr algn="ctr">
                        <a:buNone/>
                      </a:pPr>
                      <a:r>
                        <a:rPr lang="en-US" sz="1800" b="1">
                          <a:latin typeface="Corbel" panose="020B0503020204020204" charset="0"/>
                          <a:cs typeface="Corbel" panose="020B0503020204020204" charset="0"/>
                        </a:rPr>
                        <a:t>DATA TYPE</a:t>
                      </a:r>
                    </a:p>
                  </a:txBody>
                  <a:tcPr/>
                </a:tc>
                <a:tc>
                  <a:txBody>
                    <a:bodyPr/>
                    <a:lstStyle/>
                    <a:p>
                      <a:pPr algn="ctr">
                        <a:buNone/>
                      </a:pPr>
                      <a:r>
                        <a:rPr lang="en-US" sz="1800" b="1">
                          <a:latin typeface="Corbel" panose="020B0503020204020204" charset="0"/>
                          <a:cs typeface="Corbel" panose="020B0503020204020204" charset="0"/>
                        </a:rPr>
                        <a:t>CONSTRAINTS</a:t>
                      </a:r>
                    </a:p>
                  </a:txBody>
                  <a:tcPr/>
                </a:tc>
              </a:tr>
              <a:tr h="480060">
                <a:tc>
                  <a:txBody>
                    <a:bodyPr/>
                    <a:lstStyle/>
                    <a:p>
                      <a:r>
                        <a:rPr lang="en-US" altLang="zh-CN" sz="1800" b="1">
                          <a:latin typeface="Corbel" panose="020B0503020204020204" charset="0"/>
                          <a:cs typeface="Corbel" panose="020B0503020204020204" charset="0"/>
                        </a:rPr>
                        <a:t>id</a:t>
                      </a:r>
                    </a:p>
                  </a:txBody>
                  <a:tcPr anchor="ctr"/>
                </a:tc>
                <a:tc>
                  <a:txBody>
                    <a:bodyPr/>
                    <a:lstStyle/>
                    <a:p>
                      <a:r>
                        <a:rPr lang="en-US" altLang="zh-CN" sz="1800" b="1">
                          <a:latin typeface="Corbel" panose="020B0503020204020204" charset="0"/>
                          <a:cs typeface="Corbel" panose="020B0503020204020204" charset="0"/>
                        </a:rPr>
                        <a:t>INT</a:t>
                      </a:r>
                    </a:p>
                  </a:txBody>
                  <a:tcPr anchor="ctr"/>
                </a:tc>
                <a:tc>
                  <a:txBody>
                    <a:bodyPr/>
                    <a:lstStyle/>
                    <a:p>
                      <a:r>
                        <a:rPr lang="en-US" altLang="zh-CN" sz="1800" b="1">
                          <a:latin typeface="Corbel" panose="020B0503020204020204" charset="0"/>
                          <a:cs typeface="Corbel" panose="020B0503020204020204" charset="0"/>
                        </a:rPr>
                        <a:t>Primary Key, Auto Increment</a:t>
                      </a:r>
                    </a:p>
                  </a:txBody>
                  <a:tcPr anchor="ctr"/>
                </a:tc>
              </a:tr>
              <a:tr h="479425">
                <a:tc>
                  <a:txBody>
                    <a:bodyPr/>
                    <a:lstStyle/>
                    <a:p>
                      <a:r>
                        <a:rPr lang="en-US" altLang="zh-CN" sz="1800" b="1">
                          <a:latin typeface="Corbel" panose="020B0503020204020204" charset="0"/>
                          <a:cs typeface="Corbel" panose="020B0503020204020204" charset="0"/>
                        </a:rPr>
                        <a:t>user_id</a:t>
                      </a:r>
                    </a:p>
                  </a:txBody>
                  <a:tcPr anchor="ctr"/>
                </a:tc>
                <a:tc>
                  <a:txBody>
                    <a:bodyPr/>
                    <a:lstStyle/>
                    <a:p>
                      <a:r>
                        <a:rPr lang="en-US" altLang="zh-CN" sz="1800" b="1">
                          <a:latin typeface="Corbel" panose="020B0503020204020204" charset="0"/>
                          <a:cs typeface="Corbel" panose="020B0503020204020204" charset="0"/>
                        </a:rPr>
                        <a:t>INT</a:t>
                      </a:r>
                    </a:p>
                  </a:txBody>
                  <a:tcPr anchor="ctr"/>
                </a:tc>
                <a:tc>
                  <a:txBody>
                    <a:bodyPr/>
                    <a:lstStyle/>
                    <a:p>
                      <a:r>
                        <a:rPr lang="en-US" altLang="zh-CN" sz="1800" b="1" dirty="0">
                          <a:latin typeface="Corbel" panose="020B0503020204020204" charset="0"/>
                          <a:cs typeface="Corbel" panose="020B0503020204020204" charset="0"/>
                        </a:rPr>
                        <a:t>Foreign Key (References users(id))</a:t>
                      </a:r>
                    </a:p>
                  </a:txBody>
                  <a:tcPr anchor="ctr"/>
                </a:tc>
              </a:tr>
              <a:tr h="479425">
                <a:tc>
                  <a:txBody>
                    <a:bodyPr/>
                    <a:lstStyle/>
                    <a:p>
                      <a:r>
                        <a:rPr lang="en-US" altLang="zh-CN" sz="1800" b="1">
                          <a:latin typeface="Corbel" panose="020B0503020204020204" charset="0"/>
                          <a:cs typeface="Corbel" panose="020B0503020204020204" charset="0"/>
                        </a:rPr>
                        <a:t>option_id</a:t>
                      </a:r>
                    </a:p>
                  </a:txBody>
                  <a:tcPr anchor="ctr"/>
                </a:tc>
                <a:tc>
                  <a:txBody>
                    <a:bodyPr/>
                    <a:lstStyle/>
                    <a:p>
                      <a:pPr>
                        <a:buNone/>
                      </a:pPr>
                      <a:r>
                        <a:rPr lang="en-US" altLang="zh-CN" sz="1800" b="1">
                          <a:latin typeface="Corbel" panose="020B0503020204020204" charset="0"/>
                          <a:cs typeface="Corbel" panose="020B0503020204020204" charset="0"/>
                        </a:rPr>
                        <a:t>INT</a:t>
                      </a:r>
                    </a:p>
                  </a:txBody>
                  <a:tcPr anchor="ctr"/>
                </a:tc>
                <a:tc>
                  <a:txBody>
                    <a:bodyPr/>
                    <a:lstStyle/>
                    <a:p>
                      <a:pPr>
                        <a:buNone/>
                      </a:pPr>
                      <a:r>
                        <a:rPr lang="en-US" altLang="zh-CN" sz="1800" b="1" dirty="0">
                          <a:latin typeface="Corbel" panose="020B0503020204020204" charset="0"/>
                          <a:cs typeface="Corbel" panose="020B0503020204020204" charset="0"/>
                        </a:rPr>
                        <a:t>Foreign Key (References options(id))</a:t>
                      </a:r>
                    </a:p>
                  </a:txBody>
                  <a:tcPr anchor="ctr"/>
                </a:tc>
              </a:tr>
            </a:tbl>
          </a:graphicData>
        </a:graphic>
      </p:graphicFrame>
      <p:sp>
        <p:nvSpPr>
          <p:cNvPr id="23"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2">
              <a:alphaModFix amt="5000"/>
            </a:blip>
            <a:stretch>
              <a:fillRect/>
            </a:stretch>
          </a:blipFill>
        </p:spPr>
      </p:sp>
    </p:spTree>
    <p:extLst>
      <p:ext uri="{BB962C8B-B14F-4D97-AF65-F5344CB8AC3E}">
        <p14:creationId xmlns:p14="http://schemas.microsoft.com/office/powerpoint/2010/main" val="465158331"/>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5" name="Group 5"/>
          <p:cNvGrpSpPr/>
          <p:nvPr/>
        </p:nvGrpSpPr>
        <p:grpSpPr>
          <a:xfrm>
            <a:off x="1560316" y="4318110"/>
            <a:ext cx="779981" cy="779981"/>
            <a:chOff x="0" y="0"/>
            <a:chExt cx="1039974" cy="1039974"/>
          </a:xfrm>
        </p:grpSpPr>
        <p:sp>
          <p:nvSpPr>
            <p:cNvPr id="6" name="Freeform 6"/>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297966" y="223959"/>
              <a:ext cx="444043" cy="592057"/>
            </a:xfrm>
            <a:custGeom>
              <a:avLst/>
              <a:gdLst/>
              <a:ahLst/>
              <a:cxnLst/>
              <a:rect l="l" t="t" r="r" b="b"/>
              <a:pathLst>
                <a:path w="444043" h="592057">
                  <a:moveTo>
                    <a:pt x="0" y="0"/>
                  </a:moveTo>
                  <a:lnTo>
                    <a:pt x="444043" y="0"/>
                  </a:lnTo>
                  <a:lnTo>
                    <a:pt x="444043" y="592057"/>
                  </a:lnTo>
                  <a:lnTo>
                    <a:pt x="0" y="59205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grpSp>
        <p:nvGrpSpPr>
          <p:cNvPr id="8" name="Group 8"/>
          <p:cNvGrpSpPr/>
          <p:nvPr/>
        </p:nvGrpSpPr>
        <p:grpSpPr>
          <a:xfrm>
            <a:off x="1560316" y="5307385"/>
            <a:ext cx="779981" cy="779981"/>
            <a:chOff x="0" y="0"/>
            <a:chExt cx="1039974" cy="1039974"/>
          </a:xfrm>
        </p:grpSpPr>
        <p:sp>
          <p:nvSpPr>
            <p:cNvPr id="9" name="Freeform 9"/>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295382" y="227234"/>
              <a:ext cx="449211" cy="599675"/>
            </a:xfrm>
            <a:custGeom>
              <a:avLst/>
              <a:gdLst/>
              <a:ahLst/>
              <a:cxnLst/>
              <a:rect l="l" t="t" r="r" b="b"/>
              <a:pathLst>
                <a:path w="449211" h="599675">
                  <a:moveTo>
                    <a:pt x="0" y="0"/>
                  </a:moveTo>
                  <a:lnTo>
                    <a:pt x="449211" y="0"/>
                  </a:lnTo>
                  <a:lnTo>
                    <a:pt x="449211" y="599675"/>
                  </a:lnTo>
                  <a:lnTo>
                    <a:pt x="0" y="599675"/>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grpSp>
      <p:grpSp>
        <p:nvGrpSpPr>
          <p:cNvPr id="11" name="Group 11"/>
          <p:cNvGrpSpPr/>
          <p:nvPr/>
        </p:nvGrpSpPr>
        <p:grpSpPr>
          <a:xfrm>
            <a:off x="1560316" y="6300189"/>
            <a:ext cx="779981" cy="779981"/>
            <a:chOff x="0" y="0"/>
            <a:chExt cx="1039974" cy="1039974"/>
          </a:xfrm>
        </p:grpSpPr>
        <p:sp>
          <p:nvSpPr>
            <p:cNvPr id="12" name="Freeform 12"/>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212726" y="253951"/>
              <a:ext cx="614522" cy="546242"/>
            </a:xfrm>
            <a:custGeom>
              <a:avLst/>
              <a:gdLst/>
              <a:ahLst/>
              <a:cxnLst/>
              <a:rect l="l" t="t" r="r" b="b"/>
              <a:pathLst>
                <a:path w="614522" h="546242">
                  <a:moveTo>
                    <a:pt x="0" y="0"/>
                  </a:moveTo>
                  <a:lnTo>
                    <a:pt x="614522" y="0"/>
                  </a:lnTo>
                  <a:lnTo>
                    <a:pt x="614522" y="546241"/>
                  </a:lnTo>
                  <a:lnTo>
                    <a:pt x="0" y="546241"/>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grpSp>
      <p:grpSp>
        <p:nvGrpSpPr>
          <p:cNvPr id="14" name="Group 14"/>
          <p:cNvGrpSpPr/>
          <p:nvPr/>
        </p:nvGrpSpPr>
        <p:grpSpPr>
          <a:xfrm>
            <a:off x="1560316" y="7292993"/>
            <a:ext cx="779981" cy="779981"/>
            <a:chOff x="0" y="0"/>
            <a:chExt cx="1039974" cy="1039974"/>
          </a:xfrm>
        </p:grpSpPr>
        <p:sp>
          <p:nvSpPr>
            <p:cNvPr id="15" name="Freeform 15"/>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6" name="Freeform 16"/>
            <p:cNvSpPr/>
            <p:nvPr/>
          </p:nvSpPr>
          <p:spPr>
            <a:xfrm>
              <a:off x="277815" y="243075"/>
              <a:ext cx="484345" cy="553825"/>
            </a:xfrm>
            <a:custGeom>
              <a:avLst/>
              <a:gdLst/>
              <a:ahLst/>
              <a:cxnLst/>
              <a:rect l="l" t="t" r="r" b="b"/>
              <a:pathLst>
                <a:path w="484345" h="553825">
                  <a:moveTo>
                    <a:pt x="0" y="0"/>
                  </a:moveTo>
                  <a:lnTo>
                    <a:pt x="484345" y="0"/>
                  </a:lnTo>
                  <a:lnTo>
                    <a:pt x="484345" y="553825"/>
                  </a:lnTo>
                  <a:lnTo>
                    <a:pt x="0" y="553825"/>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grpSp>
      <p:grpSp>
        <p:nvGrpSpPr>
          <p:cNvPr id="17" name="Group 17"/>
          <p:cNvGrpSpPr/>
          <p:nvPr/>
        </p:nvGrpSpPr>
        <p:grpSpPr>
          <a:xfrm>
            <a:off x="6342341" y="4318110"/>
            <a:ext cx="779981" cy="779981"/>
            <a:chOff x="0" y="0"/>
            <a:chExt cx="1039974" cy="1039974"/>
          </a:xfrm>
        </p:grpSpPr>
        <p:sp>
          <p:nvSpPr>
            <p:cNvPr id="18" name="Freeform 18"/>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9" name="Freeform 19"/>
            <p:cNvSpPr/>
            <p:nvPr/>
          </p:nvSpPr>
          <p:spPr>
            <a:xfrm>
              <a:off x="212887" y="274307"/>
              <a:ext cx="614201" cy="491361"/>
            </a:xfrm>
            <a:custGeom>
              <a:avLst/>
              <a:gdLst/>
              <a:ahLst/>
              <a:cxnLst/>
              <a:rect l="l" t="t" r="r" b="b"/>
              <a:pathLst>
                <a:path w="614201" h="491361">
                  <a:moveTo>
                    <a:pt x="0" y="0"/>
                  </a:moveTo>
                  <a:lnTo>
                    <a:pt x="614201" y="0"/>
                  </a:lnTo>
                  <a:lnTo>
                    <a:pt x="614201" y="491360"/>
                  </a:lnTo>
                  <a:lnTo>
                    <a:pt x="0" y="491360"/>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grpSp>
      <p:grpSp>
        <p:nvGrpSpPr>
          <p:cNvPr id="20" name="Group 20"/>
          <p:cNvGrpSpPr/>
          <p:nvPr/>
        </p:nvGrpSpPr>
        <p:grpSpPr>
          <a:xfrm>
            <a:off x="6342341" y="5307385"/>
            <a:ext cx="779981" cy="779981"/>
            <a:chOff x="0" y="0"/>
            <a:chExt cx="1039974" cy="1039974"/>
          </a:xfrm>
        </p:grpSpPr>
        <p:sp>
          <p:nvSpPr>
            <p:cNvPr id="21" name="Freeform 21"/>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2" name="Freeform 22"/>
            <p:cNvSpPr/>
            <p:nvPr/>
          </p:nvSpPr>
          <p:spPr>
            <a:xfrm>
              <a:off x="141381" y="91145"/>
              <a:ext cx="757212" cy="757212"/>
            </a:xfrm>
            <a:custGeom>
              <a:avLst/>
              <a:gdLst/>
              <a:ahLst/>
              <a:cxnLst/>
              <a:rect l="l" t="t" r="r" b="b"/>
              <a:pathLst>
                <a:path w="757212" h="757212">
                  <a:moveTo>
                    <a:pt x="0" y="0"/>
                  </a:moveTo>
                  <a:lnTo>
                    <a:pt x="757212" y="0"/>
                  </a:lnTo>
                  <a:lnTo>
                    <a:pt x="757212" y="757212"/>
                  </a:lnTo>
                  <a:lnTo>
                    <a:pt x="0" y="757212"/>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grpSp>
      <p:grpSp>
        <p:nvGrpSpPr>
          <p:cNvPr id="23" name="Group 23"/>
          <p:cNvGrpSpPr/>
          <p:nvPr/>
        </p:nvGrpSpPr>
        <p:grpSpPr>
          <a:xfrm>
            <a:off x="11592464" y="4318110"/>
            <a:ext cx="779981" cy="779981"/>
            <a:chOff x="0" y="0"/>
            <a:chExt cx="1039974" cy="1039974"/>
          </a:xfrm>
        </p:grpSpPr>
        <p:sp>
          <p:nvSpPr>
            <p:cNvPr id="24" name="Freeform 24"/>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5" name="Freeform 25"/>
            <p:cNvSpPr/>
            <p:nvPr/>
          </p:nvSpPr>
          <p:spPr>
            <a:xfrm>
              <a:off x="247450" y="247450"/>
              <a:ext cx="545075" cy="545075"/>
            </a:xfrm>
            <a:custGeom>
              <a:avLst/>
              <a:gdLst/>
              <a:ahLst/>
              <a:cxnLst/>
              <a:rect l="l" t="t" r="r" b="b"/>
              <a:pathLst>
                <a:path w="545075" h="545075">
                  <a:moveTo>
                    <a:pt x="0" y="0"/>
                  </a:moveTo>
                  <a:lnTo>
                    <a:pt x="545075" y="0"/>
                  </a:lnTo>
                  <a:lnTo>
                    <a:pt x="545075" y="545075"/>
                  </a:lnTo>
                  <a:lnTo>
                    <a:pt x="0" y="545075"/>
                  </a:lnTo>
                  <a:lnTo>
                    <a:pt x="0" y="0"/>
                  </a:lnTo>
                  <a:close/>
                </a:path>
              </a:pathLst>
            </a:custGeom>
            <a:blipFill>
              <a:blip r:embed="rId20">
                <a:extLst>
                  <a:ext uri="{96DAC541-7B7A-43D3-8B79-37D633B846F1}">
                    <asvg:svgBlip xmlns:asvg="http://schemas.microsoft.com/office/drawing/2016/SVG/main" xmlns="" r:embed="rId21"/>
                  </a:ext>
                </a:extLst>
              </a:blip>
              <a:stretch>
                <a:fillRect/>
              </a:stretch>
            </a:blipFill>
          </p:spPr>
        </p:sp>
      </p:grpSp>
      <p:sp>
        <p:nvSpPr>
          <p:cNvPr id="26" name="TextBox 26"/>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USED</a:t>
            </a:r>
          </a:p>
        </p:txBody>
      </p:sp>
      <p:sp>
        <p:nvSpPr>
          <p:cNvPr id="27" name="TextBox 27"/>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PLATFORM</a:t>
            </a:r>
          </a:p>
        </p:txBody>
      </p:sp>
      <p:grpSp>
        <p:nvGrpSpPr>
          <p:cNvPr id="28" name="Group 28"/>
          <p:cNvGrpSpPr/>
          <p:nvPr/>
        </p:nvGrpSpPr>
        <p:grpSpPr>
          <a:xfrm rot="-5400000">
            <a:off x="3466340" y="1423033"/>
            <a:ext cx="868540" cy="3743206"/>
            <a:chOff x="0" y="0"/>
            <a:chExt cx="660400" cy="2846172"/>
          </a:xfrm>
        </p:grpSpPr>
        <p:sp>
          <p:nvSpPr>
            <p:cNvPr id="29" name="Freeform 29"/>
            <p:cNvSpPr/>
            <p:nvPr/>
          </p:nvSpPr>
          <p:spPr>
            <a:xfrm>
              <a:off x="0" y="0"/>
              <a:ext cx="660400" cy="2846172"/>
            </a:xfrm>
            <a:custGeom>
              <a:avLst/>
              <a:gdLst/>
              <a:ahLst/>
              <a:cxnLst/>
              <a:rect l="l" t="t" r="r" b="b"/>
              <a:pathLst>
                <a:path w="660400" h="2846172">
                  <a:moveTo>
                    <a:pt x="220252" y="2827103"/>
                  </a:moveTo>
                  <a:cubicBezTo>
                    <a:pt x="254109" y="2838616"/>
                    <a:pt x="292600" y="2846172"/>
                    <a:pt x="330378" y="2846172"/>
                  </a:cubicBezTo>
                  <a:cubicBezTo>
                    <a:pt x="368157" y="2846172"/>
                    <a:pt x="404509" y="2839695"/>
                    <a:pt x="438009" y="2828181"/>
                  </a:cubicBezTo>
                  <a:cubicBezTo>
                    <a:pt x="438723" y="2827821"/>
                    <a:pt x="439435" y="2827821"/>
                    <a:pt x="440148" y="2827462"/>
                  </a:cubicBezTo>
                  <a:cubicBezTo>
                    <a:pt x="565955" y="2781407"/>
                    <a:pt x="658618" y="2659793"/>
                    <a:pt x="660400" y="2472503"/>
                  </a:cubicBezTo>
                  <a:lnTo>
                    <a:pt x="660400" y="0"/>
                  </a:lnTo>
                  <a:lnTo>
                    <a:pt x="0" y="0"/>
                  </a:lnTo>
                  <a:lnTo>
                    <a:pt x="0" y="2470668"/>
                  </a:lnTo>
                  <a:cubicBezTo>
                    <a:pt x="1782" y="2660512"/>
                    <a:pt x="93019" y="2782127"/>
                    <a:pt x="220252" y="2827103"/>
                  </a:cubicBezTo>
                  <a:close/>
                </a:path>
              </a:pathLst>
            </a:custGeom>
            <a:solidFill>
              <a:srgbClr val="929292">
                <a:alpha val="26667"/>
              </a:srgbClr>
            </a:solidFill>
          </p:spPr>
        </p:sp>
        <p:sp>
          <p:nvSpPr>
            <p:cNvPr id="30" name="TextBox 30"/>
            <p:cNvSpPr txBox="1"/>
            <p:nvPr/>
          </p:nvSpPr>
          <p:spPr>
            <a:xfrm>
              <a:off x="0" y="-38100"/>
              <a:ext cx="660400" cy="2757272"/>
            </a:xfrm>
            <a:prstGeom prst="rect">
              <a:avLst/>
            </a:prstGeom>
          </p:spPr>
          <p:txBody>
            <a:bodyPr lIns="50800" tIns="50800" rIns="50800" bIns="50800" rtlCol="0" anchor="ctr"/>
            <a:lstStyle/>
            <a:p>
              <a:pPr algn="ctr">
                <a:lnSpc>
                  <a:spcPts val="2659"/>
                </a:lnSpc>
              </a:pPr>
              <a:endParaRPr/>
            </a:p>
          </p:txBody>
        </p:sp>
      </p:grpSp>
      <p:sp>
        <p:nvSpPr>
          <p:cNvPr id="31" name="Freeform 31"/>
          <p:cNvSpPr/>
          <p:nvPr/>
        </p:nvSpPr>
        <p:spPr>
          <a:xfrm>
            <a:off x="1560316" y="2831660"/>
            <a:ext cx="925953" cy="925953"/>
          </a:xfrm>
          <a:custGeom>
            <a:avLst/>
            <a:gdLst/>
            <a:ahLst/>
            <a:cxnLst/>
            <a:rect l="l" t="t" r="r" b="b"/>
            <a:pathLst>
              <a:path w="925953" h="925953">
                <a:moveTo>
                  <a:pt x="0" y="0"/>
                </a:moveTo>
                <a:lnTo>
                  <a:pt x="925953" y="0"/>
                </a:lnTo>
                <a:lnTo>
                  <a:pt x="925953" y="925953"/>
                </a:lnTo>
                <a:lnTo>
                  <a:pt x="0" y="925953"/>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p:spPr>
      </p:sp>
      <p:sp>
        <p:nvSpPr>
          <p:cNvPr id="32" name="TextBox 32"/>
          <p:cNvSpPr txBox="1"/>
          <p:nvPr/>
        </p:nvSpPr>
        <p:spPr>
          <a:xfrm>
            <a:off x="2938718" y="2963543"/>
            <a:ext cx="2493760" cy="618947"/>
          </a:xfrm>
          <a:prstGeom prst="rect">
            <a:avLst/>
          </a:prstGeom>
        </p:spPr>
        <p:txBody>
          <a:bodyPr lIns="0" tIns="0" rIns="0" bIns="0" rtlCol="0" anchor="t">
            <a:spAutoFit/>
          </a:bodyPr>
          <a:lstStyle/>
          <a:p>
            <a:pPr algn="l">
              <a:lnSpc>
                <a:spcPts val="4734"/>
              </a:lnSpc>
            </a:pPr>
            <a:r>
              <a:rPr lang="en-US" sz="3382" b="1">
                <a:solidFill>
                  <a:srgbClr val="000000"/>
                </a:solidFill>
                <a:latin typeface="Poppins Bold"/>
                <a:ea typeface="Poppins Bold"/>
                <a:cs typeface="Poppins Bold"/>
                <a:sym typeface="Poppins Bold"/>
              </a:rPr>
              <a:t>FRONTEND</a:t>
            </a:r>
          </a:p>
        </p:txBody>
      </p:sp>
      <p:sp>
        <p:nvSpPr>
          <p:cNvPr id="33" name="TextBox 33"/>
          <p:cNvSpPr txBox="1"/>
          <p:nvPr/>
        </p:nvSpPr>
        <p:spPr>
          <a:xfrm>
            <a:off x="1560316" y="2963543"/>
            <a:ext cx="919805" cy="618947"/>
          </a:xfrm>
          <a:prstGeom prst="rect">
            <a:avLst/>
          </a:prstGeom>
        </p:spPr>
        <p:txBody>
          <a:bodyPr lIns="0" tIns="0" rIns="0" bIns="0" rtlCol="0" anchor="t">
            <a:spAutoFit/>
          </a:bodyPr>
          <a:lstStyle/>
          <a:p>
            <a:pPr algn="ctr">
              <a:lnSpc>
                <a:spcPts val="4734"/>
              </a:lnSpc>
            </a:pPr>
            <a:r>
              <a:rPr lang="en-US" sz="3382" b="1">
                <a:solidFill>
                  <a:srgbClr val="FFFFFF"/>
                </a:solidFill>
                <a:latin typeface="Poppins Bold"/>
                <a:ea typeface="Poppins Bold"/>
                <a:cs typeface="Poppins Bold"/>
                <a:sym typeface="Poppins Bold"/>
              </a:rPr>
              <a:t>1</a:t>
            </a:r>
          </a:p>
        </p:txBody>
      </p:sp>
      <p:grpSp>
        <p:nvGrpSpPr>
          <p:cNvPr id="34" name="Group 34"/>
          <p:cNvGrpSpPr/>
          <p:nvPr/>
        </p:nvGrpSpPr>
        <p:grpSpPr>
          <a:xfrm rot="-5400000">
            <a:off x="8248366" y="1451740"/>
            <a:ext cx="868540" cy="3743206"/>
            <a:chOff x="0" y="0"/>
            <a:chExt cx="660400" cy="2846172"/>
          </a:xfrm>
        </p:grpSpPr>
        <p:sp>
          <p:nvSpPr>
            <p:cNvPr id="35" name="Freeform 35"/>
            <p:cNvSpPr/>
            <p:nvPr/>
          </p:nvSpPr>
          <p:spPr>
            <a:xfrm>
              <a:off x="0" y="0"/>
              <a:ext cx="660400" cy="2846172"/>
            </a:xfrm>
            <a:custGeom>
              <a:avLst/>
              <a:gdLst/>
              <a:ahLst/>
              <a:cxnLst/>
              <a:rect l="l" t="t" r="r" b="b"/>
              <a:pathLst>
                <a:path w="660400" h="2846172">
                  <a:moveTo>
                    <a:pt x="220252" y="2827103"/>
                  </a:moveTo>
                  <a:cubicBezTo>
                    <a:pt x="254109" y="2838616"/>
                    <a:pt x="292600" y="2846172"/>
                    <a:pt x="330378" y="2846172"/>
                  </a:cubicBezTo>
                  <a:cubicBezTo>
                    <a:pt x="368157" y="2846172"/>
                    <a:pt x="404509" y="2839695"/>
                    <a:pt x="438009" y="2828181"/>
                  </a:cubicBezTo>
                  <a:cubicBezTo>
                    <a:pt x="438723" y="2827821"/>
                    <a:pt x="439435" y="2827821"/>
                    <a:pt x="440148" y="2827462"/>
                  </a:cubicBezTo>
                  <a:cubicBezTo>
                    <a:pt x="565955" y="2781407"/>
                    <a:pt x="658618" y="2659793"/>
                    <a:pt x="660400" y="2472503"/>
                  </a:cubicBezTo>
                  <a:lnTo>
                    <a:pt x="660400" y="0"/>
                  </a:lnTo>
                  <a:lnTo>
                    <a:pt x="0" y="0"/>
                  </a:lnTo>
                  <a:lnTo>
                    <a:pt x="0" y="2470668"/>
                  </a:lnTo>
                  <a:cubicBezTo>
                    <a:pt x="1782" y="2660512"/>
                    <a:pt x="93019" y="2782127"/>
                    <a:pt x="220252" y="2827103"/>
                  </a:cubicBezTo>
                  <a:close/>
                </a:path>
              </a:pathLst>
            </a:custGeom>
            <a:solidFill>
              <a:srgbClr val="929292">
                <a:alpha val="26667"/>
              </a:srgbClr>
            </a:solidFill>
          </p:spPr>
        </p:sp>
        <p:sp>
          <p:nvSpPr>
            <p:cNvPr id="36" name="TextBox 36"/>
            <p:cNvSpPr txBox="1"/>
            <p:nvPr/>
          </p:nvSpPr>
          <p:spPr>
            <a:xfrm>
              <a:off x="0" y="-38100"/>
              <a:ext cx="660400" cy="2757272"/>
            </a:xfrm>
            <a:prstGeom prst="rect">
              <a:avLst/>
            </a:prstGeom>
          </p:spPr>
          <p:txBody>
            <a:bodyPr lIns="50800" tIns="50800" rIns="50800" bIns="50800" rtlCol="0" anchor="ctr"/>
            <a:lstStyle/>
            <a:p>
              <a:pPr algn="ctr">
                <a:lnSpc>
                  <a:spcPts val="2659"/>
                </a:lnSpc>
              </a:pPr>
              <a:endParaRPr/>
            </a:p>
          </p:txBody>
        </p:sp>
      </p:grpSp>
      <p:sp>
        <p:nvSpPr>
          <p:cNvPr id="37" name="Freeform 37"/>
          <p:cNvSpPr/>
          <p:nvPr/>
        </p:nvSpPr>
        <p:spPr>
          <a:xfrm>
            <a:off x="6342341" y="2860366"/>
            <a:ext cx="925953" cy="925953"/>
          </a:xfrm>
          <a:custGeom>
            <a:avLst/>
            <a:gdLst/>
            <a:ahLst/>
            <a:cxnLst/>
            <a:rect l="l" t="t" r="r" b="b"/>
            <a:pathLst>
              <a:path w="925953" h="925953">
                <a:moveTo>
                  <a:pt x="0" y="0"/>
                </a:moveTo>
                <a:lnTo>
                  <a:pt x="925953" y="0"/>
                </a:lnTo>
                <a:lnTo>
                  <a:pt x="925953" y="925953"/>
                </a:lnTo>
                <a:lnTo>
                  <a:pt x="0" y="925953"/>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p:spPr>
      </p:sp>
      <p:sp>
        <p:nvSpPr>
          <p:cNvPr id="38" name="TextBox 38"/>
          <p:cNvSpPr txBox="1"/>
          <p:nvPr/>
        </p:nvSpPr>
        <p:spPr>
          <a:xfrm>
            <a:off x="7720743" y="2992249"/>
            <a:ext cx="2457237" cy="618947"/>
          </a:xfrm>
          <a:prstGeom prst="rect">
            <a:avLst/>
          </a:prstGeom>
        </p:spPr>
        <p:txBody>
          <a:bodyPr lIns="0" tIns="0" rIns="0" bIns="0" rtlCol="0" anchor="t">
            <a:spAutoFit/>
          </a:bodyPr>
          <a:lstStyle/>
          <a:p>
            <a:pPr algn="l">
              <a:lnSpc>
                <a:spcPts val="4734"/>
              </a:lnSpc>
            </a:pPr>
            <a:r>
              <a:rPr lang="en-US" sz="3382" b="1">
                <a:solidFill>
                  <a:srgbClr val="000000"/>
                </a:solidFill>
                <a:latin typeface="Poppins Bold"/>
                <a:ea typeface="Poppins Bold"/>
                <a:cs typeface="Poppins Bold"/>
                <a:sym typeface="Poppins Bold"/>
              </a:rPr>
              <a:t>BACKEND</a:t>
            </a:r>
          </a:p>
        </p:txBody>
      </p:sp>
      <p:sp>
        <p:nvSpPr>
          <p:cNvPr id="39" name="TextBox 39"/>
          <p:cNvSpPr txBox="1"/>
          <p:nvPr/>
        </p:nvSpPr>
        <p:spPr>
          <a:xfrm>
            <a:off x="6342341" y="2992249"/>
            <a:ext cx="919805" cy="618947"/>
          </a:xfrm>
          <a:prstGeom prst="rect">
            <a:avLst/>
          </a:prstGeom>
        </p:spPr>
        <p:txBody>
          <a:bodyPr lIns="0" tIns="0" rIns="0" bIns="0" rtlCol="0" anchor="t">
            <a:spAutoFit/>
          </a:bodyPr>
          <a:lstStyle/>
          <a:p>
            <a:pPr algn="ctr">
              <a:lnSpc>
                <a:spcPts val="4734"/>
              </a:lnSpc>
            </a:pPr>
            <a:r>
              <a:rPr lang="en-US" sz="3382" b="1">
                <a:solidFill>
                  <a:srgbClr val="FFFFFF"/>
                </a:solidFill>
                <a:latin typeface="Poppins Bold"/>
                <a:ea typeface="Poppins Bold"/>
                <a:cs typeface="Poppins Bold"/>
                <a:sym typeface="Poppins Bold"/>
              </a:rPr>
              <a:t>2</a:t>
            </a:r>
          </a:p>
        </p:txBody>
      </p:sp>
      <p:grpSp>
        <p:nvGrpSpPr>
          <p:cNvPr id="40" name="Group 40"/>
          <p:cNvGrpSpPr/>
          <p:nvPr/>
        </p:nvGrpSpPr>
        <p:grpSpPr>
          <a:xfrm rot="-5400000">
            <a:off x="13498488" y="1464964"/>
            <a:ext cx="868540" cy="3743206"/>
            <a:chOff x="0" y="0"/>
            <a:chExt cx="660400" cy="2846172"/>
          </a:xfrm>
        </p:grpSpPr>
        <p:sp>
          <p:nvSpPr>
            <p:cNvPr id="41" name="Freeform 41"/>
            <p:cNvSpPr/>
            <p:nvPr/>
          </p:nvSpPr>
          <p:spPr>
            <a:xfrm>
              <a:off x="0" y="0"/>
              <a:ext cx="660400" cy="2846172"/>
            </a:xfrm>
            <a:custGeom>
              <a:avLst/>
              <a:gdLst/>
              <a:ahLst/>
              <a:cxnLst/>
              <a:rect l="l" t="t" r="r" b="b"/>
              <a:pathLst>
                <a:path w="660400" h="2846172">
                  <a:moveTo>
                    <a:pt x="220252" y="2827103"/>
                  </a:moveTo>
                  <a:cubicBezTo>
                    <a:pt x="254109" y="2838616"/>
                    <a:pt x="292600" y="2846172"/>
                    <a:pt x="330378" y="2846172"/>
                  </a:cubicBezTo>
                  <a:cubicBezTo>
                    <a:pt x="368157" y="2846172"/>
                    <a:pt x="404509" y="2839695"/>
                    <a:pt x="438009" y="2828181"/>
                  </a:cubicBezTo>
                  <a:cubicBezTo>
                    <a:pt x="438723" y="2827821"/>
                    <a:pt x="439435" y="2827821"/>
                    <a:pt x="440148" y="2827462"/>
                  </a:cubicBezTo>
                  <a:cubicBezTo>
                    <a:pt x="565955" y="2781407"/>
                    <a:pt x="658618" y="2659793"/>
                    <a:pt x="660400" y="2472503"/>
                  </a:cubicBezTo>
                  <a:lnTo>
                    <a:pt x="660400" y="0"/>
                  </a:lnTo>
                  <a:lnTo>
                    <a:pt x="0" y="0"/>
                  </a:lnTo>
                  <a:lnTo>
                    <a:pt x="0" y="2470668"/>
                  </a:lnTo>
                  <a:cubicBezTo>
                    <a:pt x="1782" y="2660512"/>
                    <a:pt x="93019" y="2782127"/>
                    <a:pt x="220252" y="2827103"/>
                  </a:cubicBezTo>
                  <a:close/>
                </a:path>
              </a:pathLst>
            </a:custGeom>
            <a:solidFill>
              <a:srgbClr val="929292">
                <a:alpha val="26667"/>
              </a:srgbClr>
            </a:solidFill>
          </p:spPr>
        </p:sp>
        <p:sp>
          <p:nvSpPr>
            <p:cNvPr id="42" name="TextBox 42"/>
            <p:cNvSpPr txBox="1"/>
            <p:nvPr/>
          </p:nvSpPr>
          <p:spPr>
            <a:xfrm>
              <a:off x="0" y="-38100"/>
              <a:ext cx="660400" cy="2757272"/>
            </a:xfrm>
            <a:prstGeom prst="rect">
              <a:avLst/>
            </a:prstGeom>
          </p:spPr>
          <p:txBody>
            <a:bodyPr lIns="50800" tIns="50800" rIns="50800" bIns="50800" rtlCol="0" anchor="ctr"/>
            <a:lstStyle/>
            <a:p>
              <a:pPr algn="ctr">
                <a:lnSpc>
                  <a:spcPts val="2659"/>
                </a:lnSpc>
              </a:pPr>
              <a:endParaRPr/>
            </a:p>
          </p:txBody>
        </p:sp>
      </p:grpSp>
      <p:sp>
        <p:nvSpPr>
          <p:cNvPr id="43" name="Freeform 43"/>
          <p:cNvSpPr/>
          <p:nvPr/>
        </p:nvSpPr>
        <p:spPr>
          <a:xfrm>
            <a:off x="11592464" y="2873590"/>
            <a:ext cx="925953" cy="925953"/>
          </a:xfrm>
          <a:custGeom>
            <a:avLst/>
            <a:gdLst/>
            <a:ahLst/>
            <a:cxnLst/>
            <a:rect l="l" t="t" r="r" b="b"/>
            <a:pathLst>
              <a:path w="925953" h="925953">
                <a:moveTo>
                  <a:pt x="0" y="0"/>
                </a:moveTo>
                <a:lnTo>
                  <a:pt x="925952" y="0"/>
                </a:lnTo>
                <a:lnTo>
                  <a:pt x="925952" y="925953"/>
                </a:lnTo>
                <a:lnTo>
                  <a:pt x="0" y="925953"/>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p:spPr>
      </p:sp>
      <p:sp>
        <p:nvSpPr>
          <p:cNvPr id="44" name="TextBox 44"/>
          <p:cNvSpPr txBox="1"/>
          <p:nvPr/>
        </p:nvSpPr>
        <p:spPr>
          <a:xfrm>
            <a:off x="12970866" y="3005473"/>
            <a:ext cx="2457237" cy="618947"/>
          </a:xfrm>
          <a:prstGeom prst="rect">
            <a:avLst/>
          </a:prstGeom>
        </p:spPr>
        <p:txBody>
          <a:bodyPr lIns="0" tIns="0" rIns="0" bIns="0" rtlCol="0" anchor="t">
            <a:spAutoFit/>
          </a:bodyPr>
          <a:lstStyle/>
          <a:p>
            <a:pPr algn="l">
              <a:lnSpc>
                <a:spcPts val="4734"/>
              </a:lnSpc>
            </a:pPr>
            <a:r>
              <a:rPr lang="en-US" sz="3382" b="1">
                <a:solidFill>
                  <a:srgbClr val="000000"/>
                </a:solidFill>
                <a:latin typeface="Poppins Bold"/>
                <a:ea typeface="Poppins Bold"/>
                <a:cs typeface="Poppins Bold"/>
                <a:sym typeface="Poppins Bold"/>
              </a:rPr>
              <a:t>IDE</a:t>
            </a:r>
          </a:p>
        </p:txBody>
      </p:sp>
      <p:sp>
        <p:nvSpPr>
          <p:cNvPr id="45" name="TextBox 45"/>
          <p:cNvSpPr txBox="1"/>
          <p:nvPr/>
        </p:nvSpPr>
        <p:spPr>
          <a:xfrm>
            <a:off x="11592464" y="3005473"/>
            <a:ext cx="919805" cy="618947"/>
          </a:xfrm>
          <a:prstGeom prst="rect">
            <a:avLst/>
          </a:prstGeom>
        </p:spPr>
        <p:txBody>
          <a:bodyPr lIns="0" tIns="0" rIns="0" bIns="0" rtlCol="0" anchor="t">
            <a:spAutoFit/>
          </a:bodyPr>
          <a:lstStyle/>
          <a:p>
            <a:pPr algn="ctr">
              <a:lnSpc>
                <a:spcPts val="4734"/>
              </a:lnSpc>
            </a:pPr>
            <a:r>
              <a:rPr lang="en-US" sz="3382" b="1">
                <a:solidFill>
                  <a:srgbClr val="FFFFFF"/>
                </a:solidFill>
                <a:latin typeface="Poppins Bold"/>
                <a:ea typeface="Poppins Bold"/>
                <a:cs typeface="Poppins Bold"/>
                <a:sym typeface="Poppins Bold"/>
              </a:rPr>
              <a:t>3</a:t>
            </a:r>
          </a:p>
        </p:txBody>
      </p:sp>
      <p:sp>
        <p:nvSpPr>
          <p:cNvPr id="46" name="TextBox 46"/>
          <p:cNvSpPr txBox="1"/>
          <p:nvPr/>
        </p:nvSpPr>
        <p:spPr>
          <a:xfrm>
            <a:off x="2441837" y="4491220"/>
            <a:ext cx="1114227" cy="462830"/>
          </a:xfrm>
          <a:prstGeom prst="rect">
            <a:avLst/>
          </a:prstGeom>
        </p:spPr>
        <p:txBody>
          <a:bodyPr lIns="0" tIns="0" rIns="0" bIns="0" rtlCol="0" anchor="t">
            <a:spAutoFit/>
          </a:bodyPr>
          <a:lstStyle/>
          <a:p>
            <a:pPr algn="l">
              <a:lnSpc>
                <a:spcPts val="3648"/>
              </a:lnSpc>
            </a:pPr>
            <a:r>
              <a:rPr lang="en-US" sz="2605" b="1">
                <a:solidFill>
                  <a:srgbClr val="000000"/>
                </a:solidFill>
                <a:latin typeface="Poppins Bold"/>
                <a:ea typeface="Poppins Bold"/>
                <a:cs typeface="Poppins Bold"/>
                <a:sym typeface="Poppins Bold"/>
              </a:rPr>
              <a:t>HTML5</a:t>
            </a:r>
          </a:p>
        </p:txBody>
      </p:sp>
      <p:sp>
        <p:nvSpPr>
          <p:cNvPr id="47" name="TextBox 47"/>
          <p:cNvSpPr txBox="1"/>
          <p:nvPr/>
        </p:nvSpPr>
        <p:spPr>
          <a:xfrm>
            <a:off x="2441837" y="5432623"/>
            <a:ext cx="659225" cy="462830"/>
          </a:xfrm>
          <a:prstGeom prst="rect">
            <a:avLst/>
          </a:prstGeom>
        </p:spPr>
        <p:txBody>
          <a:bodyPr lIns="0" tIns="0" rIns="0" bIns="0" rtlCol="0" anchor="t">
            <a:spAutoFit/>
          </a:bodyPr>
          <a:lstStyle/>
          <a:p>
            <a:pPr algn="l">
              <a:lnSpc>
                <a:spcPts val="3648"/>
              </a:lnSpc>
            </a:pPr>
            <a:r>
              <a:rPr lang="en-US" sz="2605" b="1">
                <a:solidFill>
                  <a:srgbClr val="000000"/>
                </a:solidFill>
                <a:latin typeface="Poppins Bold"/>
                <a:ea typeface="Poppins Bold"/>
                <a:cs typeface="Poppins Bold"/>
                <a:sym typeface="Poppins Bold"/>
              </a:rPr>
              <a:t>CSS</a:t>
            </a:r>
          </a:p>
        </p:txBody>
      </p:sp>
      <p:sp>
        <p:nvSpPr>
          <p:cNvPr id="48" name="TextBox 48"/>
          <p:cNvSpPr txBox="1"/>
          <p:nvPr/>
        </p:nvSpPr>
        <p:spPr>
          <a:xfrm>
            <a:off x="2441837" y="6425427"/>
            <a:ext cx="1999004" cy="462830"/>
          </a:xfrm>
          <a:prstGeom prst="rect">
            <a:avLst/>
          </a:prstGeom>
        </p:spPr>
        <p:txBody>
          <a:bodyPr lIns="0" tIns="0" rIns="0" bIns="0" rtlCol="0" anchor="t">
            <a:spAutoFit/>
          </a:bodyPr>
          <a:lstStyle/>
          <a:p>
            <a:pPr algn="l">
              <a:lnSpc>
                <a:spcPts val="3648"/>
              </a:lnSpc>
            </a:pPr>
            <a:r>
              <a:rPr lang="en-US" sz="2605" b="1">
                <a:solidFill>
                  <a:srgbClr val="000000"/>
                </a:solidFill>
                <a:latin typeface="Poppins Bold"/>
                <a:ea typeface="Poppins Bold"/>
                <a:cs typeface="Poppins Bold"/>
                <a:sym typeface="Poppins Bold"/>
              </a:rPr>
              <a:t>BOOTSTRAP</a:t>
            </a:r>
          </a:p>
        </p:txBody>
      </p:sp>
      <p:sp>
        <p:nvSpPr>
          <p:cNvPr id="49" name="TextBox 49"/>
          <p:cNvSpPr txBox="1"/>
          <p:nvPr/>
        </p:nvSpPr>
        <p:spPr>
          <a:xfrm>
            <a:off x="2441837" y="7418231"/>
            <a:ext cx="2091655" cy="462830"/>
          </a:xfrm>
          <a:prstGeom prst="rect">
            <a:avLst/>
          </a:prstGeom>
        </p:spPr>
        <p:txBody>
          <a:bodyPr lIns="0" tIns="0" rIns="0" bIns="0" rtlCol="0" anchor="t">
            <a:spAutoFit/>
          </a:bodyPr>
          <a:lstStyle/>
          <a:p>
            <a:pPr algn="l">
              <a:lnSpc>
                <a:spcPts val="3648"/>
              </a:lnSpc>
            </a:pPr>
            <a:r>
              <a:rPr lang="en-US" sz="2605" b="1">
                <a:solidFill>
                  <a:srgbClr val="000000"/>
                </a:solidFill>
                <a:latin typeface="Poppins Bold"/>
                <a:ea typeface="Poppins Bold"/>
                <a:cs typeface="Poppins Bold"/>
                <a:sym typeface="Poppins Bold"/>
              </a:rPr>
              <a:t>JAVASCRIPT</a:t>
            </a:r>
          </a:p>
        </p:txBody>
      </p:sp>
      <p:sp>
        <p:nvSpPr>
          <p:cNvPr id="50" name="TextBox 50"/>
          <p:cNvSpPr txBox="1"/>
          <p:nvPr/>
        </p:nvSpPr>
        <p:spPr>
          <a:xfrm>
            <a:off x="7252002" y="4491220"/>
            <a:ext cx="654868" cy="462830"/>
          </a:xfrm>
          <a:prstGeom prst="rect">
            <a:avLst/>
          </a:prstGeom>
        </p:spPr>
        <p:txBody>
          <a:bodyPr lIns="0" tIns="0" rIns="0" bIns="0" rtlCol="0" anchor="t">
            <a:spAutoFit/>
          </a:bodyPr>
          <a:lstStyle/>
          <a:p>
            <a:pPr algn="l">
              <a:lnSpc>
                <a:spcPts val="3648"/>
              </a:lnSpc>
            </a:pPr>
            <a:r>
              <a:rPr lang="en-US" sz="2605" b="1">
                <a:solidFill>
                  <a:srgbClr val="000000"/>
                </a:solidFill>
                <a:latin typeface="Poppins Bold"/>
                <a:ea typeface="Poppins Bold"/>
                <a:cs typeface="Poppins Bold"/>
                <a:sym typeface="Poppins Bold"/>
              </a:rPr>
              <a:t>PHP</a:t>
            </a:r>
          </a:p>
        </p:txBody>
      </p:sp>
      <p:sp>
        <p:nvSpPr>
          <p:cNvPr id="51" name="TextBox 51"/>
          <p:cNvSpPr txBox="1"/>
          <p:nvPr/>
        </p:nvSpPr>
        <p:spPr>
          <a:xfrm>
            <a:off x="7252002" y="5432623"/>
            <a:ext cx="1147939" cy="462830"/>
          </a:xfrm>
          <a:prstGeom prst="rect">
            <a:avLst/>
          </a:prstGeom>
        </p:spPr>
        <p:txBody>
          <a:bodyPr lIns="0" tIns="0" rIns="0" bIns="0" rtlCol="0" anchor="t">
            <a:spAutoFit/>
          </a:bodyPr>
          <a:lstStyle/>
          <a:p>
            <a:pPr algn="l">
              <a:lnSpc>
                <a:spcPts val="3648"/>
              </a:lnSpc>
            </a:pPr>
            <a:r>
              <a:rPr lang="en-US" sz="2605" b="1">
                <a:solidFill>
                  <a:srgbClr val="000000"/>
                </a:solidFill>
                <a:latin typeface="Poppins Bold"/>
                <a:ea typeface="Poppins Bold"/>
                <a:cs typeface="Poppins Bold"/>
                <a:sym typeface="Poppins Bold"/>
              </a:rPr>
              <a:t>MYSQL</a:t>
            </a:r>
          </a:p>
        </p:txBody>
      </p:sp>
      <p:sp>
        <p:nvSpPr>
          <p:cNvPr id="52" name="TextBox 52"/>
          <p:cNvSpPr txBox="1"/>
          <p:nvPr/>
        </p:nvSpPr>
        <p:spPr>
          <a:xfrm>
            <a:off x="12614777" y="4491220"/>
            <a:ext cx="3480511" cy="462830"/>
          </a:xfrm>
          <a:prstGeom prst="rect">
            <a:avLst/>
          </a:prstGeom>
        </p:spPr>
        <p:txBody>
          <a:bodyPr lIns="0" tIns="0" rIns="0" bIns="0" rtlCol="0" anchor="t">
            <a:spAutoFit/>
          </a:bodyPr>
          <a:lstStyle/>
          <a:p>
            <a:pPr algn="l">
              <a:lnSpc>
                <a:spcPts val="3648"/>
              </a:lnSpc>
            </a:pPr>
            <a:r>
              <a:rPr lang="en-US" sz="2605" b="1">
                <a:solidFill>
                  <a:srgbClr val="000000"/>
                </a:solidFill>
                <a:latin typeface="Poppins Bold"/>
                <a:ea typeface="Poppins Bold"/>
                <a:cs typeface="Poppins Bold"/>
                <a:sym typeface="Poppins Bold"/>
              </a:rPr>
              <a:t>VISUAL STUDIO CODE</a:t>
            </a:r>
          </a:p>
        </p:txBody>
      </p:sp>
      <p:sp>
        <p:nvSpPr>
          <p:cNvPr id="53" name="Freeform 53"/>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24"/>
            <a:stretch>
              <a:fillRect/>
            </a:stretch>
          </a:blipFill>
        </p:spPr>
      </p:sp>
      <p:sp>
        <p:nvSpPr>
          <p:cNvPr id="54" name="Freeform 54"/>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25">
              <a:alphaModFix amt="5000"/>
            </a:blip>
            <a:stretch>
              <a:fillRect/>
            </a:stretch>
          </a:blipFill>
        </p:spPr>
      </p:sp>
    </p:spTree>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rot="8168123">
            <a:off x="-3531757" y="6508628"/>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0312816" y="0"/>
            <a:ext cx="7975184" cy="10287000"/>
          </a:xfrm>
          <a:custGeom>
            <a:avLst/>
            <a:gdLst/>
            <a:ahLst/>
            <a:cxnLst/>
            <a:rect l="l" t="t" r="r" b="b"/>
            <a:pathLst>
              <a:path w="7975184" h="10287000">
                <a:moveTo>
                  <a:pt x="0" y="0"/>
                </a:moveTo>
                <a:lnTo>
                  <a:pt x="7975184" y="0"/>
                </a:lnTo>
                <a:lnTo>
                  <a:pt x="7975184" y="10287000"/>
                </a:lnTo>
                <a:lnTo>
                  <a:pt x="0" y="10287000"/>
                </a:lnTo>
                <a:lnTo>
                  <a:pt x="0" y="0"/>
                </a:lnTo>
                <a:close/>
              </a:path>
            </a:pathLst>
          </a:custGeom>
          <a:blipFill>
            <a:blip r:embed="rId8"/>
            <a:stretch>
              <a:fillRect t="-8145" b="-8145"/>
            </a:stretch>
          </a:blipFill>
        </p:spPr>
      </p:sp>
      <p:sp>
        <p:nvSpPr>
          <p:cNvPr id="6" name="Freeform 6"/>
          <p:cNvSpPr/>
          <p:nvPr/>
        </p:nvSpPr>
        <p:spPr>
          <a:xfrm>
            <a:off x="6908446" y="8829778"/>
            <a:ext cx="3177019" cy="1286305"/>
          </a:xfrm>
          <a:custGeom>
            <a:avLst/>
            <a:gdLst/>
            <a:ahLst/>
            <a:cxnLst/>
            <a:rect l="l" t="t" r="r" b="b"/>
            <a:pathLst>
              <a:path w="3177019" h="1286305">
                <a:moveTo>
                  <a:pt x="0" y="0"/>
                </a:moveTo>
                <a:lnTo>
                  <a:pt x="3177018" y="0"/>
                </a:lnTo>
                <a:lnTo>
                  <a:pt x="3177018" y="1286305"/>
                </a:lnTo>
                <a:lnTo>
                  <a:pt x="0" y="1286305"/>
                </a:lnTo>
                <a:lnTo>
                  <a:pt x="0" y="0"/>
                </a:lnTo>
                <a:close/>
              </a:path>
            </a:pathLst>
          </a:custGeom>
          <a:blipFill>
            <a:blip r:embed="rId9"/>
            <a:stretch>
              <a:fillRect/>
            </a:stretch>
          </a:blipFill>
        </p:spPr>
      </p:sp>
      <p:sp>
        <p:nvSpPr>
          <p:cNvPr id="7" name="TextBox 7"/>
          <p:cNvSpPr txBox="1"/>
          <p:nvPr/>
        </p:nvSpPr>
        <p:spPr>
          <a:xfrm>
            <a:off x="803225" y="2904766"/>
            <a:ext cx="8890955" cy="4126060"/>
          </a:xfrm>
          <a:prstGeom prst="rect">
            <a:avLst/>
          </a:prstGeom>
        </p:spPr>
        <p:txBody>
          <a:bodyPr lIns="0" tIns="0" rIns="0" bIns="0" rtlCol="0" anchor="t">
            <a:spAutoFit/>
          </a:bodyPr>
          <a:lstStyle/>
          <a:p>
            <a:pPr algn="just">
              <a:lnSpc>
                <a:spcPts val="4104"/>
              </a:lnSpc>
            </a:pPr>
            <a:r>
              <a:rPr lang="en-US" sz="2931">
                <a:solidFill>
                  <a:srgbClr val="272727"/>
                </a:solidFill>
                <a:latin typeface="Poppins"/>
                <a:ea typeface="Poppins"/>
                <a:cs typeface="Poppins"/>
                <a:sym typeface="Poppins"/>
              </a:rPr>
              <a:t>Thank you for your attention!</a:t>
            </a:r>
          </a:p>
          <a:p>
            <a:pPr algn="just">
              <a:lnSpc>
                <a:spcPts val="4104"/>
              </a:lnSpc>
            </a:pPr>
            <a:r>
              <a:rPr lang="en-US" sz="2931" b="1">
                <a:solidFill>
                  <a:srgbClr val="272727"/>
                </a:solidFill>
                <a:latin typeface="Poppins Bold"/>
                <a:ea typeface="Poppins Bold"/>
                <a:cs typeface="Poppins Bold"/>
                <a:sym typeface="Poppins Bold"/>
              </a:rPr>
              <a:t>Pixtream </a:t>
            </a:r>
            <a:r>
              <a:rPr lang="en-US" sz="2931">
                <a:solidFill>
                  <a:srgbClr val="272727"/>
                </a:solidFill>
                <a:latin typeface="Poppins"/>
                <a:ea typeface="Poppins"/>
                <a:cs typeface="Poppins"/>
                <a:sym typeface="Poppins"/>
              </a:rPr>
              <a:t>is a mini social media platform designed for users to share photos, connect with friends, and engage with personalized content based on their interests. We aim to create a vibrant community where users can express themselves, interact meaningfully, and discover new connections.</a:t>
            </a:r>
          </a:p>
        </p:txBody>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WE</a:t>
            </a:r>
          </a:p>
        </p:txBody>
      </p:sp>
      <p:sp>
        <p:nvSpPr>
          <p:cNvPr id="9" name="TextBox 9"/>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CONCLUDE</a:t>
            </a:r>
          </a:p>
        </p:txBody>
      </p:sp>
      <p:sp>
        <p:nvSpPr>
          <p:cNvPr id="10" name="TextBox 10"/>
          <p:cNvSpPr txBox="1"/>
          <p:nvPr/>
        </p:nvSpPr>
        <p:spPr>
          <a:xfrm>
            <a:off x="694549" y="9387205"/>
            <a:ext cx="2329160" cy="558165"/>
          </a:xfrm>
          <a:prstGeom prst="rect">
            <a:avLst/>
          </a:prstGeom>
        </p:spPr>
        <p:txBody>
          <a:bodyPr lIns="0" tIns="0" rIns="0" bIns="0" rtlCol="0" anchor="t">
            <a:spAutoFit/>
          </a:bodyPr>
          <a:lstStyle/>
          <a:p>
            <a:pPr marL="0" lvl="0" indent="0" algn="ctr">
              <a:lnSpc>
                <a:spcPts val="4409"/>
              </a:lnSpc>
              <a:spcBef>
                <a:spcPct val="0"/>
              </a:spcBef>
            </a:pPr>
            <a:r>
              <a:rPr lang="en-US" sz="3150" b="1">
                <a:solidFill>
                  <a:srgbClr val="272727"/>
                </a:solidFill>
                <a:latin typeface="Poppins Bold"/>
                <a:ea typeface="Poppins Bold"/>
                <a:cs typeface="Poppins Bold"/>
                <a:sym typeface="Poppins Bold"/>
              </a:rPr>
              <a:t>Thank You!</a:t>
            </a:r>
          </a:p>
        </p:txBody>
      </p:sp>
    </p:spTree>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646554" y="153131"/>
            <a:ext cx="12695603" cy="10287000"/>
            <a:chOff x="0" y="0"/>
            <a:chExt cx="3343698" cy="2709333"/>
          </a:xfrm>
        </p:grpSpPr>
        <p:sp>
          <p:nvSpPr>
            <p:cNvPr id="3" name="Freeform 3"/>
            <p:cNvSpPr/>
            <p:nvPr/>
          </p:nvSpPr>
          <p:spPr>
            <a:xfrm>
              <a:off x="0" y="0"/>
              <a:ext cx="3343698" cy="2709333"/>
            </a:xfrm>
            <a:custGeom>
              <a:avLst/>
              <a:gdLst/>
              <a:ahLst/>
              <a:cxnLst/>
              <a:rect l="l" t="t" r="r" b="b"/>
              <a:pathLst>
                <a:path w="3343698" h="2709333">
                  <a:moveTo>
                    <a:pt x="0" y="0"/>
                  </a:moveTo>
                  <a:lnTo>
                    <a:pt x="3343698" y="0"/>
                  </a:lnTo>
                  <a:lnTo>
                    <a:pt x="3343698" y="2709333"/>
                  </a:lnTo>
                  <a:lnTo>
                    <a:pt x="0" y="2709333"/>
                  </a:lnTo>
                  <a:close/>
                </a:path>
              </a:pathLst>
            </a:custGeom>
            <a:solidFill>
              <a:srgbClr val="FFFFFF"/>
            </a:solidFill>
          </p:spPr>
        </p:sp>
        <p:sp>
          <p:nvSpPr>
            <p:cNvPr id="4" name="TextBox 4"/>
            <p:cNvSpPr txBox="1"/>
            <p:nvPr/>
          </p:nvSpPr>
          <p:spPr>
            <a:xfrm>
              <a:off x="0" y="-57150"/>
              <a:ext cx="3343698" cy="2766483"/>
            </a:xfrm>
            <a:prstGeom prst="rect">
              <a:avLst/>
            </a:prstGeom>
          </p:spPr>
          <p:txBody>
            <a:bodyPr lIns="50800" tIns="50800" rIns="50800" bIns="50800" rtlCol="0" anchor="ctr"/>
            <a:lstStyle/>
            <a:p>
              <a:pPr algn="ctr">
                <a:lnSpc>
                  <a:spcPts val="3079"/>
                </a:lnSpc>
              </a:pPr>
              <a:endParaRPr/>
            </a:p>
          </p:txBody>
        </p:sp>
      </p:grpSp>
      <p:sp>
        <p:nvSpPr>
          <p:cNvPr id="5" name="Freeform 5"/>
          <p:cNvSpPr/>
          <p:nvPr/>
        </p:nvSpPr>
        <p:spPr>
          <a:xfrm>
            <a:off x="-66037" y="0"/>
            <a:ext cx="12115087" cy="10287000"/>
          </a:xfrm>
          <a:custGeom>
            <a:avLst/>
            <a:gdLst/>
            <a:ahLst/>
            <a:cxnLst/>
            <a:rect l="l" t="t" r="r" b="b"/>
            <a:pathLst>
              <a:path w="12115087" h="10287000">
                <a:moveTo>
                  <a:pt x="0" y="0"/>
                </a:moveTo>
                <a:lnTo>
                  <a:pt x="12115087" y="0"/>
                </a:lnTo>
                <a:lnTo>
                  <a:pt x="12115087" y="10287000"/>
                </a:lnTo>
                <a:lnTo>
                  <a:pt x="0" y="10287000"/>
                </a:lnTo>
                <a:lnTo>
                  <a:pt x="0" y="0"/>
                </a:lnTo>
                <a:close/>
              </a:path>
            </a:pathLst>
          </a:custGeom>
          <a:blipFill>
            <a:blip r:embed="rId2">
              <a:alphaModFix amt="13000"/>
            </a:blip>
            <a:stretch>
              <a:fillRect t="-38328" b="-38328"/>
            </a:stretch>
          </a:blipFill>
        </p:spPr>
      </p:sp>
      <p:sp>
        <p:nvSpPr>
          <p:cNvPr id="6" name="Freeform 6"/>
          <p:cNvSpPr/>
          <p:nvPr/>
        </p:nvSpPr>
        <p:spPr>
          <a:xfrm>
            <a:off x="12049050" y="0"/>
            <a:ext cx="6238950" cy="10287000"/>
          </a:xfrm>
          <a:custGeom>
            <a:avLst/>
            <a:gdLst/>
            <a:ahLst/>
            <a:cxnLst/>
            <a:rect l="l" t="t" r="r" b="b"/>
            <a:pathLst>
              <a:path w="6238950" h="10287000">
                <a:moveTo>
                  <a:pt x="0" y="0"/>
                </a:moveTo>
                <a:lnTo>
                  <a:pt x="6238950" y="0"/>
                </a:lnTo>
                <a:lnTo>
                  <a:pt x="6238950" y="10287000"/>
                </a:lnTo>
                <a:lnTo>
                  <a:pt x="0" y="10287000"/>
                </a:lnTo>
                <a:lnTo>
                  <a:pt x="0" y="0"/>
                </a:lnTo>
                <a:close/>
              </a:path>
            </a:pathLst>
          </a:custGeom>
          <a:blipFill>
            <a:blip r:embed="rId3"/>
            <a:stretch>
              <a:fillRect l="-119844"/>
            </a:stretch>
          </a:blipFill>
        </p:spPr>
      </p:sp>
      <p:sp>
        <p:nvSpPr>
          <p:cNvPr id="7" name="Freeform 7"/>
          <p:cNvSpPr/>
          <p:nvPr/>
        </p:nvSpPr>
        <p:spPr>
          <a:xfrm>
            <a:off x="3857775" y="8794236"/>
            <a:ext cx="3686946" cy="1492764"/>
          </a:xfrm>
          <a:custGeom>
            <a:avLst/>
            <a:gdLst/>
            <a:ahLst/>
            <a:cxnLst/>
            <a:rect l="l" t="t" r="r" b="b"/>
            <a:pathLst>
              <a:path w="3686946" h="1492764">
                <a:moveTo>
                  <a:pt x="0" y="0"/>
                </a:moveTo>
                <a:lnTo>
                  <a:pt x="3686946" y="0"/>
                </a:lnTo>
                <a:lnTo>
                  <a:pt x="3686946" y="1492764"/>
                </a:lnTo>
                <a:lnTo>
                  <a:pt x="0" y="1492764"/>
                </a:lnTo>
                <a:lnTo>
                  <a:pt x="0" y="0"/>
                </a:lnTo>
                <a:close/>
              </a:path>
            </a:pathLst>
          </a:custGeom>
          <a:blipFill>
            <a:blip r:embed="rId4"/>
            <a:stretch>
              <a:fillRect/>
            </a:stretch>
          </a:blipFill>
        </p:spPr>
      </p:sp>
      <p:sp>
        <p:nvSpPr>
          <p:cNvPr id="8" name="TextBox 8"/>
          <p:cNvSpPr txBox="1"/>
          <p:nvPr/>
        </p:nvSpPr>
        <p:spPr>
          <a:xfrm>
            <a:off x="3278401" y="4455212"/>
            <a:ext cx="4845695" cy="1186075"/>
          </a:xfrm>
          <a:prstGeom prst="rect">
            <a:avLst/>
          </a:prstGeom>
        </p:spPr>
        <p:txBody>
          <a:bodyPr lIns="0" tIns="0" rIns="0" bIns="0" rtlCol="0" anchor="t">
            <a:spAutoFit/>
          </a:bodyPr>
          <a:lstStyle/>
          <a:p>
            <a:pPr marL="0" lvl="0" indent="0" algn="ctr">
              <a:lnSpc>
                <a:spcPts val="9175"/>
              </a:lnSpc>
              <a:spcBef>
                <a:spcPct val="0"/>
              </a:spcBef>
            </a:pPr>
            <a:r>
              <a:rPr lang="en-US" sz="6554" b="1">
                <a:solidFill>
                  <a:srgbClr val="1E1E1E"/>
                </a:solidFill>
                <a:latin typeface="Poppins Bold"/>
                <a:ea typeface="Poppins Bold"/>
                <a:cs typeface="Poppins Bold"/>
                <a:sym typeface="Poppins Bold"/>
              </a:rPr>
              <a:t>Thank You!</a:t>
            </a:r>
          </a:p>
        </p:txBody>
      </p:sp>
    </p:spTree>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595329" y="3188858"/>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92096" y="4672720"/>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4">
              <a:alphaModFix amt="6999"/>
            </a:blip>
            <a:stretch>
              <a:fillRect/>
            </a:stretch>
          </a:blipFill>
        </p:spPr>
      </p:sp>
      <p:sp>
        <p:nvSpPr>
          <p:cNvPr id="5" name="TextBox 5"/>
          <p:cNvSpPr txBox="1"/>
          <p:nvPr/>
        </p:nvSpPr>
        <p:spPr>
          <a:xfrm>
            <a:off x="2821919" y="3314779"/>
            <a:ext cx="12435169" cy="782320"/>
          </a:xfrm>
          <a:prstGeom prst="rect">
            <a:avLst/>
          </a:prstGeom>
        </p:spPr>
        <p:txBody>
          <a:bodyPr lIns="0" tIns="0" rIns="0" bIns="0" rtlCol="0" anchor="t">
            <a:spAutoFit/>
          </a:bodyPr>
          <a:lstStyle/>
          <a:p>
            <a:pPr algn="just">
              <a:lnSpc>
                <a:spcPts val="3079"/>
              </a:lnSpc>
            </a:pPr>
            <a:r>
              <a:rPr lang="en-US" sz="2199" b="1">
                <a:solidFill>
                  <a:srgbClr val="272727"/>
                </a:solidFill>
                <a:latin typeface="Poppins Bold"/>
                <a:ea typeface="Poppins Bold"/>
                <a:cs typeface="Poppins Bold"/>
                <a:sym typeface="Poppins Bold"/>
              </a:rPr>
              <a:t>Facilitate User Interaction:</a:t>
            </a:r>
            <a:r>
              <a:rPr lang="en-US" sz="2199">
                <a:solidFill>
                  <a:srgbClr val="272727"/>
                </a:solidFill>
                <a:latin typeface="Poppins"/>
                <a:ea typeface="Poppins"/>
                <a:cs typeface="Poppins"/>
                <a:sym typeface="Poppins"/>
              </a:rPr>
              <a:t> Enable users to easily share posts, follow others, and engage with content through likes, comments, and messaging.</a:t>
            </a:r>
          </a:p>
        </p:txBody>
      </p:sp>
      <p:sp>
        <p:nvSpPr>
          <p:cNvPr id="6" name="TextBox 6"/>
          <p:cNvSpPr txBox="1"/>
          <p:nvPr/>
        </p:nvSpPr>
        <p:spPr>
          <a:xfrm>
            <a:off x="1627109" y="3320741"/>
            <a:ext cx="919805" cy="618947"/>
          </a:xfrm>
          <a:prstGeom prst="rect">
            <a:avLst/>
          </a:prstGeom>
        </p:spPr>
        <p:txBody>
          <a:bodyPr lIns="0" tIns="0" rIns="0" bIns="0" rtlCol="0" anchor="t">
            <a:spAutoFit/>
          </a:bodyPr>
          <a:lstStyle/>
          <a:p>
            <a:pPr algn="ctr">
              <a:lnSpc>
                <a:spcPts val="4734"/>
              </a:lnSpc>
            </a:pPr>
            <a:r>
              <a:rPr lang="en-US" sz="3382" b="1">
                <a:solidFill>
                  <a:srgbClr val="FFFFFF"/>
                </a:solidFill>
                <a:latin typeface="Poppins Bold"/>
                <a:ea typeface="Poppins Bold"/>
                <a:cs typeface="Poppins Bold"/>
                <a:sym typeface="Poppins Bold"/>
              </a:rPr>
              <a:t>1</a:t>
            </a:r>
          </a:p>
        </p:txBody>
      </p:sp>
      <p:sp>
        <p:nvSpPr>
          <p:cNvPr id="7" name="TextBox 7"/>
          <p:cNvSpPr txBox="1"/>
          <p:nvPr/>
        </p:nvSpPr>
        <p:spPr>
          <a:xfrm>
            <a:off x="1623876" y="4804603"/>
            <a:ext cx="919805" cy="618947"/>
          </a:xfrm>
          <a:prstGeom prst="rect">
            <a:avLst/>
          </a:prstGeom>
        </p:spPr>
        <p:txBody>
          <a:bodyPr lIns="0" tIns="0" rIns="0" bIns="0" rtlCol="0" anchor="t">
            <a:spAutoFit/>
          </a:bodyPr>
          <a:lstStyle/>
          <a:p>
            <a:pPr algn="ctr">
              <a:lnSpc>
                <a:spcPts val="4734"/>
              </a:lnSpc>
            </a:pPr>
            <a:r>
              <a:rPr lang="en-US" sz="3382" b="1">
                <a:solidFill>
                  <a:srgbClr val="FFFFFF"/>
                </a:solidFill>
                <a:latin typeface="Poppins Bold"/>
                <a:ea typeface="Poppins Bold"/>
                <a:cs typeface="Poppins Bold"/>
                <a:sym typeface="Poppins Bold"/>
              </a:rPr>
              <a:t>2</a:t>
            </a:r>
          </a:p>
        </p:txBody>
      </p:sp>
      <p:sp>
        <p:nvSpPr>
          <p:cNvPr id="8" name="Freeform 8"/>
          <p:cNvSpPr/>
          <p:nvPr/>
        </p:nvSpPr>
        <p:spPr>
          <a:xfrm>
            <a:off x="1560316" y="6159890"/>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1592096" y="6291773"/>
            <a:ext cx="919805" cy="618947"/>
          </a:xfrm>
          <a:prstGeom prst="rect">
            <a:avLst/>
          </a:prstGeom>
        </p:spPr>
        <p:txBody>
          <a:bodyPr lIns="0" tIns="0" rIns="0" bIns="0" rtlCol="0" anchor="t">
            <a:spAutoFit/>
          </a:bodyPr>
          <a:lstStyle/>
          <a:p>
            <a:pPr algn="ctr">
              <a:lnSpc>
                <a:spcPts val="4734"/>
              </a:lnSpc>
            </a:pPr>
            <a:r>
              <a:rPr lang="en-US" sz="3382" b="1">
                <a:solidFill>
                  <a:srgbClr val="FFFFFF"/>
                </a:solidFill>
                <a:latin typeface="Poppins Bold"/>
                <a:ea typeface="Poppins Bold"/>
                <a:cs typeface="Poppins Bold"/>
                <a:sym typeface="Poppins Bold"/>
              </a:rPr>
              <a:t>3</a:t>
            </a:r>
          </a:p>
        </p:txBody>
      </p:sp>
      <p:sp>
        <p:nvSpPr>
          <p:cNvPr id="10" name="Freeform 10"/>
          <p:cNvSpPr/>
          <p:nvPr/>
        </p:nvSpPr>
        <p:spPr>
          <a:xfrm>
            <a:off x="1563549" y="7647060"/>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TextBox 11"/>
          <p:cNvSpPr txBox="1"/>
          <p:nvPr/>
        </p:nvSpPr>
        <p:spPr>
          <a:xfrm>
            <a:off x="1595329" y="7778943"/>
            <a:ext cx="919805" cy="618947"/>
          </a:xfrm>
          <a:prstGeom prst="rect">
            <a:avLst/>
          </a:prstGeom>
        </p:spPr>
        <p:txBody>
          <a:bodyPr lIns="0" tIns="0" rIns="0" bIns="0" rtlCol="0" anchor="t">
            <a:spAutoFit/>
          </a:bodyPr>
          <a:lstStyle/>
          <a:p>
            <a:pPr algn="ctr">
              <a:lnSpc>
                <a:spcPts val="4734"/>
              </a:lnSpc>
            </a:pPr>
            <a:r>
              <a:rPr lang="en-US" sz="3382" b="1">
                <a:solidFill>
                  <a:srgbClr val="FFFFFF"/>
                </a:solidFill>
                <a:latin typeface="Poppins Bold"/>
                <a:ea typeface="Poppins Bold"/>
                <a:cs typeface="Poppins Bold"/>
                <a:sym typeface="Poppins Bold"/>
              </a:rPr>
              <a:t>4</a:t>
            </a:r>
          </a:p>
        </p:txBody>
      </p:sp>
      <p:sp>
        <p:nvSpPr>
          <p:cNvPr id="12" name="TextBox 12"/>
          <p:cNvSpPr txBox="1"/>
          <p:nvPr/>
        </p:nvSpPr>
        <p:spPr>
          <a:xfrm>
            <a:off x="2769539" y="7772982"/>
            <a:ext cx="12487549" cy="782320"/>
          </a:xfrm>
          <a:prstGeom prst="rect">
            <a:avLst/>
          </a:prstGeom>
        </p:spPr>
        <p:txBody>
          <a:bodyPr lIns="0" tIns="0" rIns="0" bIns="0" rtlCol="0" anchor="t">
            <a:spAutoFit/>
          </a:bodyPr>
          <a:lstStyle/>
          <a:p>
            <a:pPr algn="just">
              <a:lnSpc>
                <a:spcPts val="3079"/>
              </a:lnSpc>
            </a:pPr>
            <a:r>
              <a:rPr lang="en-US" sz="2199" b="1">
                <a:solidFill>
                  <a:srgbClr val="272727"/>
                </a:solidFill>
                <a:latin typeface="Poppins Bold"/>
                <a:ea typeface="Poppins Bold"/>
                <a:cs typeface="Poppins Bold"/>
                <a:sym typeface="Poppins Bold"/>
              </a:rPr>
              <a:t>Scalability and Simplicity:</a:t>
            </a:r>
            <a:r>
              <a:rPr lang="en-US" sz="2199">
                <a:solidFill>
                  <a:srgbClr val="272727"/>
                </a:solidFill>
                <a:latin typeface="Poppins"/>
                <a:ea typeface="Poppins"/>
                <a:cs typeface="Poppins"/>
                <a:sym typeface="Poppins"/>
              </a:rPr>
              <a:t> Build a lightweight, scalable platform that remains user-friendly while supporting future feature expansions</a:t>
            </a:r>
          </a:p>
        </p:txBody>
      </p:sp>
      <p:sp>
        <p:nvSpPr>
          <p:cNvPr id="13" name="Freeform 13"/>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4" name="Freeform 14"/>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5" name="Freeform 15"/>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6" name="TextBox 16"/>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SOFTWARE</a:t>
            </a:r>
          </a:p>
        </p:txBody>
      </p:sp>
      <p:sp>
        <p:nvSpPr>
          <p:cNvPr id="17" name="TextBox 17"/>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OBJECTIVES</a:t>
            </a:r>
          </a:p>
        </p:txBody>
      </p:sp>
      <p:sp>
        <p:nvSpPr>
          <p:cNvPr id="18" name="TextBox 18"/>
          <p:cNvSpPr txBox="1"/>
          <p:nvPr/>
        </p:nvSpPr>
        <p:spPr>
          <a:xfrm>
            <a:off x="2769539" y="4798641"/>
            <a:ext cx="12487549" cy="782320"/>
          </a:xfrm>
          <a:prstGeom prst="rect">
            <a:avLst/>
          </a:prstGeom>
        </p:spPr>
        <p:txBody>
          <a:bodyPr lIns="0" tIns="0" rIns="0" bIns="0" rtlCol="0" anchor="t">
            <a:spAutoFit/>
          </a:bodyPr>
          <a:lstStyle/>
          <a:p>
            <a:pPr algn="just">
              <a:lnSpc>
                <a:spcPts val="3079"/>
              </a:lnSpc>
            </a:pPr>
            <a:r>
              <a:rPr lang="en-US" sz="2199" b="1">
                <a:solidFill>
                  <a:srgbClr val="272727"/>
                </a:solidFill>
                <a:latin typeface="Poppins Bold"/>
                <a:ea typeface="Poppins Bold"/>
                <a:cs typeface="Poppins Bold"/>
                <a:sym typeface="Poppins Bold"/>
              </a:rPr>
              <a:t>Dynamic Experience:</a:t>
            </a:r>
            <a:r>
              <a:rPr lang="en-US" sz="2199">
                <a:solidFill>
                  <a:srgbClr val="272727"/>
                </a:solidFill>
                <a:latin typeface="Poppins"/>
                <a:ea typeface="Poppins"/>
                <a:cs typeface="Poppins"/>
                <a:sym typeface="Poppins"/>
              </a:rPr>
              <a:t> Provide dynamic content and user suggestions based on individual interests and preferences.</a:t>
            </a:r>
          </a:p>
        </p:txBody>
      </p:sp>
      <p:sp>
        <p:nvSpPr>
          <p:cNvPr id="19" name="TextBox 19"/>
          <p:cNvSpPr txBox="1"/>
          <p:nvPr/>
        </p:nvSpPr>
        <p:spPr>
          <a:xfrm>
            <a:off x="2769539" y="6285811"/>
            <a:ext cx="12487549" cy="782320"/>
          </a:xfrm>
          <a:prstGeom prst="rect">
            <a:avLst/>
          </a:prstGeom>
        </p:spPr>
        <p:txBody>
          <a:bodyPr lIns="0" tIns="0" rIns="0" bIns="0" rtlCol="0" anchor="t">
            <a:spAutoFit/>
          </a:bodyPr>
          <a:lstStyle/>
          <a:p>
            <a:pPr algn="just">
              <a:lnSpc>
                <a:spcPts val="3079"/>
              </a:lnSpc>
            </a:pPr>
            <a:r>
              <a:rPr lang="en-US" sz="2199" b="1">
                <a:solidFill>
                  <a:srgbClr val="272727"/>
                </a:solidFill>
                <a:latin typeface="Poppins Bold"/>
                <a:ea typeface="Poppins Bold"/>
                <a:cs typeface="Poppins Bold"/>
                <a:sym typeface="Poppins Bold"/>
              </a:rPr>
              <a:t>Community Moderation:</a:t>
            </a:r>
            <a:r>
              <a:rPr lang="en-US" sz="2199">
                <a:solidFill>
                  <a:srgbClr val="272727"/>
                </a:solidFill>
                <a:latin typeface="Poppins"/>
                <a:ea typeface="Poppins"/>
                <a:cs typeface="Poppins"/>
                <a:sym typeface="Poppins"/>
              </a:rPr>
              <a:t> Ensure a safe environment by managing user complaints and reports.</a:t>
            </a:r>
          </a:p>
        </p:txBody>
      </p:sp>
      <p:sp>
        <p:nvSpPr>
          <p:cNvPr id="20" name="Freeform 2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9"/>
            <a:stretch>
              <a:fillRect/>
            </a:stretch>
          </a:blipFill>
        </p:spPr>
      </p:sp>
    </p:spTree>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2">
              <a:alphaModFix amt="5000"/>
            </a:blip>
            <a:stretch>
              <a:fillRect/>
            </a:stretch>
          </a:blipFill>
        </p:spPr>
      </p:sp>
      <p:grpSp>
        <p:nvGrpSpPr>
          <p:cNvPr id="3" name="Group 3"/>
          <p:cNvGrpSpPr/>
          <p:nvPr/>
        </p:nvGrpSpPr>
        <p:grpSpPr>
          <a:xfrm>
            <a:off x="4373530" y="3493142"/>
            <a:ext cx="4504092" cy="5287072"/>
            <a:chOff x="0" y="0"/>
            <a:chExt cx="6005456" cy="7049430"/>
          </a:xfrm>
        </p:grpSpPr>
        <p:sp>
          <p:nvSpPr>
            <p:cNvPr id="4" name="Freeform 4"/>
            <p:cNvSpPr/>
            <p:nvPr/>
          </p:nvSpPr>
          <p:spPr>
            <a:xfrm>
              <a:off x="1549134" y="0"/>
              <a:ext cx="2876927" cy="2876927"/>
            </a:xfrm>
            <a:custGeom>
              <a:avLst/>
              <a:gdLst/>
              <a:ahLst/>
              <a:cxnLst/>
              <a:rect l="l" t="t" r="r" b="b"/>
              <a:pathLst>
                <a:path w="2876927" h="2876927">
                  <a:moveTo>
                    <a:pt x="0" y="0"/>
                  </a:moveTo>
                  <a:lnTo>
                    <a:pt x="2876927" y="0"/>
                  </a:lnTo>
                  <a:lnTo>
                    <a:pt x="2876927" y="2876927"/>
                  </a:lnTo>
                  <a:lnTo>
                    <a:pt x="0" y="287692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635045" y="85911"/>
              <a:ext cx="2705106" cy="2705106"/>
            </a:xfrm>
            <a:custGeom>
              <a:avLst/>
              <a:gdLst/>
              <a:ahLst/>
              <a:cxnLst/>
              <a:rect l="l" t="t" r="r" b="b"/>
              <a:pathLst>
                <a:path w="2705106" h="2705106">
                  <a:moveTo>
                    <a:pt x="0" y="0"/>
                  </a:moveTo>
                  <a:lnTo>
                    <a:pt x="2705105" y="0"/>
                  </a:lnTo>
                  <a:lnTo>
                    <a:pt x="2705105" y="2705105"/>
                  </a:lnTo>
                  <a:lnTo>
                    <a:pt x="0" y="2705105"/>
                  </a:lnTo>
                  <a:lnTo>
                    <a:pt x="0" y="0"/>
                  </a:lnTo>
                  <a:close/>
                </a:path>
              </a:pathLst>
            </a:custGeom>
            <a:blipFill>
              <a:blip r:embed="rId5"/>
              <a:stretch>
                <a:fillRect/>
              </a:stretch>
            </a:blipFill>
          </p:spPr>
        </p:sp>
        <p:sp>
          <p:nvSpPr>
            <p:cNvPr id="6" name="Freeform 6"/>
            <p:cNvSpPr/>
            <p:nvPr/>
          </p:nvSpPr>
          <p:spPr>
            <a:xfrm>
              <a:off x="3803541" y="266292"/>
              <a:ext cx="652781" cy="652781"/>
            </a:xfrm>
            <a:custGeom>
              <a:avLst/>
              <a:gdLst/>
              <a:ahLst/>
              <a:cxnLst/>
              <a:rect l="l" t="t" r="r" b="b"/>
              <a:pathLst>
                <a:path w="652781" h="652781">
                  <a:moveTo>
                    <a:pt x="0" y="0"/>
                  </a:moveTo>
                  <a:lnTo>
                    <a:pt x="652781" y="0"/>
                  </a:lnTo>
                  <a:lnTo>
                    <a:pt x="652781" y="652781"/>
                  </a:lnTo>
                  <a:lnTo>
                    <a:pt x="0" y="65278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TextBox 7"/>
            <p:cNvSpPr txBox="1"/>
            <p:nvPr/>
          </p:nvSpPr>
          <p:spPr>
            <a:xfrm>
              <a:off x="1022102" y="3421498"/>
              <a:ext cx="3961252" cy="618186"/>
            </a:xfrm>
            <a:prstGeom prst="rect">
              <a:avLst/>
            </a:prstGeom>
          </p:spPr>
          <p:txBody>
            <a:bodyPr lIns="0" tIns="0" rIns="0" bIns="0" rtlCol="0" anchor="t">
              <a:spAutoFit/>
            </a:bodyPr>
            <a:lstStyle/>
            <a:p>
              <a:pPr algn="ctr">
                <a:lnSpc>
                  <a:spcPts val="3734"/>
                </a:lnSpc>
              </a:pPr>
              <a:r>
                <a:rPr lang="en-US" sz="2667" b="1" spc="18">
                  <a:solidFill>
                    <a:srgbClr val="000000"/>
                  </a:solidFill>
                  <a:latin typeface="Poppins Bold"/>
                  <a:ea typeface="Poppins Bold"/>
                  <a:cs typeface="Poppins Bold"/>
                  <a:sym typeface="Poppins Bold"/>
                </a:rPr>
                <a:t>ADMIN</a:t>
              </a:r>
            </a:p>
          </p:txBody>
        </p:sp>
        <p:sp>
          <p:nvSpPr>
            <p:cNvPr id="8" name="TextBox 8"/>
            <p:cNvSpPr txBox="1"/>
            <p:nvPr/>
          </p:nvSpPr>
          <p:spPr>
            <a:xfrm>
              <a:off x="0" y="4280845"/>
              <a:ext cx="6005456" cy="2768584"/>
            </a:xfrm>
            <a:prstGeom prst="rect">
              <a:avLst/>
            </a:prstGeom>
          </p:spPr>
          <p:txBody>
            <a:bodyPr lIns="0" tIns="0" rIns="0" bIns="0" rtlCol="0" anchor="t">
              <a:spAutoFit/>
            </a:bodyPr>
            <a:lstStyle/>
            <a:p>
              <a:pPr algn="ctr">
                <a:lnSpc>
                  <a:spcPts val="2738"/>
                </a:lnSpc>
              </a:pPr>
              <a:r>
                <a:rPr lang="en-US" sz="1955">
                  <a:solidFill>
                    <a:srgbClr val="272727"/>
                  </a:solidFill>
                  <a:latin typeface="Poppins"/>
                  <a:ea typeface="Poppins"/>
                  <a:cs typeface="Poppins"/>
                  <a:sym typeface="Poppins"/>
                </a:rPr>
                <a:t>The admin can manage user complaints and reports, review and approve reports of misconduct, restrict or delete user accounts based on violations, and handle platform-wide issues.</a:t>
              </a:r>
            </a:p>
          </p:txBody>
        </p:sp>
      </p:grpSp>
      <p:sp>
        <p:nvSpPr>
          <p:cNvPr id="9" name="TextBox 9"/>
          <p:cNvSpPr txBox="1"/>
          <p:nvPr/>
        </p:nvSpPr>
        <p:spPr>
          <a:xfrm>
            <a:off x="1560316" y="2320297"/>
            <a:ext cx="10130521" cy="1172845"/>
          </a:xfrm>
          <a:prstGeom prst="rect">
            <a:avLst/>
          </a:prstGeom>
        </p:spPr>
        <p:txBody>
          <a:bodyPr lIns="0" tIns="0" rIns="0" bIns="0" rtlCol="0" anchor="t">
            <a:spAutoFit/>
          </a:bodyPr>
          <a:lstStyle/>
          <a:p>
            <a:pPr algn="just">
              <a:lnSpc>
                <a:spcPts val="3079"/>
              </a:lnSpc>
            </a:pPr>
            <a:r>
              <a:rPr lang="en-US" sz="2199">
                <a:solidFill>
                  <a:srgbClr val="272727"/>
                </a:solidFill>
                <a:latin typeface="Poppins"/>
                <a:ea typeface="Poppins"/>
                <a:cs typeface="Poppins"/>
                <a:sym typeface="Poppins"/>
              </a:rPr>
              <a:t>There are mainly 2 users in this web application.</a:t>
            </a:r>
          </a:p>
          <a:p>
            <a:pPr algn="just">
              <a:lnSpc>
                <a:spcPts val="3079"/>
              </a:lnSpc>
            </a:pPr>
            <a:r>
              <a:rPr lang="en-US" sz="2199">
                <a:solidFill>
                  <a:srgbClr val="272727"/>
                </a:solidFill>
                <a:latin typeface="Poppins"/>
                <a:ea typeface="Poppins"/>
                <a:cs typeface="Poppins"/>
                <a:sym typeface="Poppins"/>
              </a:rPr>
              <a:t>They are admin and users.</a:t>
            </a:r>
          </a:p>
          <a:p>
            <a:pPr algn="just">
              <a:lnSpc>
                <a:spcPts val="3079"/>
              </a:lnSpc>
            </a:pPr>
            <a:endParaRPr lang="en-US" sz="2199">
              <a:solidFill>
                <a:srgbClr val="272727"/>
              </a:solidFill>
              <a:latin typeface="Poppins"/>
              <a:ea typeface="Poppins"/>
              <a:cs typeface="Poppins"/>
              <a:sym typeface="Poppins"/>
            </a:endParaRPr>
          </a:p>
        </p:txBody>
      </p:sp>
      <p:sp>
        <p:nvSpPr>
          <p:cNvPr id="10" name="Freeform 10"/>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11" name="Group 11"/>
          <p:cNvGrpSpPr/>
          <p:nvPr/>
        </p:nvGrpSpPr>
        <p:grpSpPr>
          <a:xfrm>
            <a:off x="9438791" y="3493142"/>
            <a:ext cx="4504092" cy="5661284"/>
            <a:chOff x="0" y="0"/>
            <a:chExt cx="6005456" cy="7548379"/>
          </a:xfrm>
        </p:grpSpPr>
        <p:sp>
          <p:nvSpPr>
            <p:cNvPr id="12" name="Freeform 12"/>
            <p:cNvSpPr/>
            <p:nvPr/>
          </p:nvSpPr>
          <p:spPr>
            <a:xfrm>
              <a:off x="1564265" y="0"/>
              <a:ext cx="2876927" cy="2876927"/>
            </a:xfrm>
            <a:custGeom>
              <a:avLst/>
              <a:gdLst/>
              <a:ahLst/>
              <a:cxnLst/>
              <a:rect l="l" t="t" r="r" b="b"/>
              <a:pathLst>
                <a:path w="2876927" h="2876927">
                  <a:moveTo>
                    <a:pt x="0" y="0"/>
                  </a:moveTo>
                  <a:lnTo>
                    <a:pt x="2876926" y="0"/>
                  </a:lnTo>
                  <a:lnTo>
                    <a:pt x="2876926" y="2876927"/>
                  </a:lnTo>
                  <a:lnTo>
                    <a:pt x="0" y="287692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3" name="Freeform 13"/>
            <p:cNvSpPr/>
            <p:nvPr/>
          </p:nvSpPr>
          <p:spPr>
            <a:xfrm>
              <a:off x="1762968" y="198703"/>
              <a:ext cx="2479521" cy="2479521"/>
            </a:xfrm>
            <a:custGeom>
              <a:avLst/>
              <a:gdLst/>
              <a:ahLst/>
              <a:cxnLst/>
              <a:rect l="l" t="t" r="r" b="b"/>
              <a:pathLst>
                <a:path w="2479521" h="2479521">
                  <a:moveTo>
                    <a:pt x="0" y="0"/>
                  </a:moveTo>
                  <a:lnTo>
                    <a:pt x="2479520" y="0"/>
                  </a:lnTo>
                  <a:lnTo>
                    <a:pt x="2479520" y="2479521"/>
                  </a:lnTo>
                  <a:lnTo>
                    <a:pt x="0" y="2479521"/>
                  </a:lnTo>
                  <a:lnTo>
                    <a:pt x="0" y="0"/>
                  </a:lnTo>
                  <a:close/>
                </a:path>
              </a:pathLst>
            </a:custGeom>
            <a:blipFill>
              <a:blip r:embed="rId10"/>
              <a:stretch>
                <a:fillRect/>
              </a:stretch>
            </a:blipFill>
          </p:spPr>
        </p:sp>
        <p:sp>
          <p:nvSpPr>
            <p:cNvPr id="14" name="Freeform 14"/>
            <p:cNvSpPr/>
            <p:nvPr/>
          </p:nvSpPr>
          <p:spPr>
            <a:xfrm>
              <a:off x="3788410" y="147553"/>
              <a:ext cx="652781" cy="652781"/>
            </a:xfrm>
            <a:custGeom>
              <a:avLst/>
              <a:gdLst/>
              <a:ahLst/>
              <a:cxnLst/>
              <a:rect l="l" t="t" r="r" b="b"/>
              <a:pathLst>
                <a:path w="652781" h="652781">
                  <a:moveTo>
                    <a:pt x="0" y="0"/>
                  </a:moveTo>
                  <a:lnTo>
                    <a:pt x="652781" y="0"/>
                  </a:lnTo>
                  <a:lnTo>
                    <a:pt x="652781" y="652781"/>
                  </a:lnTo>
                  <a:lnTo>
                    <a:pt x="0" y="65278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5" name="TextBox 15"/>
            <p:cNvSpPr txBox="1"/>
            <p:nvPr/>
          </p:nvSpPr>
          <p:spPr>
            <a:xfrm>
              <a:off x="775013" y="3411973"/>
              <a:ext cx="4455429" cy="695325"/>
            </a:xfrm>
            <a:prstGeom prst="rect">
              <a:avLst/>
            </a:prstGeom>
          </p:spPr>
          <p:txBody>
            <a:bodyPr lIns="0" tIns="0" rIns="0" bIns="0" rtlCol="0" anchor="t">
              <a:spAutoFit/>
            </a:bodyPr>
            <a:lstStyle/>
            <a:p>
              <a:pPr algn="ctr">
                <a:lnSpc>
                  <a:spcPts val="4200"/>
                </a:lnSpc>
              </a:pPr>
              <a:r>
                <a:rPr lang="en-US" sz="3000" b="1" spc="21">
                  <a:solidFill>
                    <a:srgbClr val="000000"/>
                  </a:solidFill>
                  <a:latin typeface="Poppins Bold"/>
                  <a:ea typeface="Poppins Bold"/>
                  <a:cs typeface="Poppins Bold"/>
                  <a:sym typeface="Poppins Bold"/>
                </a:rPr>
                <a:t>USERS</a:t>
              </a:r>
            </a:p>
          </p:txBody>
        </p:sp>
        <p:sp>
          <p:nvSpPr>
            <p:cNvPr id="16" name="TextBox 16"/>
            <p:cNvSpPr txBox="1"/>
            <p:nvPr/>
          </p:nvSpPr>
          <p:spPr>
            <a:xfrm>
              <a:off x="0" y="4316848"/>
              <a:ext cx="6005456" cy="3231531"/>
            </a:xfrm>
            <a:prstGeom prst="rect">
              <a:avLst/>
            </a:prstGeom>
          </p:spPr>
          <p:txBody>
            <a:bodyPr lIns="0" tIns="0" rIns="0" bIns="0" rtlCol="0" anchor="t">
              <a:spAutoFit/>
            </a:bodyPr>
            <a:lstStyle/>
            <a:p>
              <a:pPr algn="ctr">
                <a:lnSpc>
                  <a:spcPts val="2738"/>
                </a:lnSpc>
              </a:pPr>
              <a:r>
                <a:rPr lang="en-US" sz="1955">
                  <a:solidFill>
                    <a:srgbClr val="272727"/>
                  </a:solidFill>
                  <a:latin typeface="Poppins"/>
                  <a:ea typeface="Poppins"/>
                  <a:cs typeface="Poppins"/>
                  <a:sym typeface="Poppins"/>
                </a:rPr>
                <a:t>The users are the core participants who can create profiles, upload posts, like, comment, share, and save posts. They can follow or unfollow other users, send and receive messages, and block users if necessary.</a:t>
              </a:r>
            </a:p>
          </p:txBody>
        </p:sp>
      </p:grpSp>
      <p:sp>
        <p:nvSpPr>
          <p:cNvPr id="17" name="Freeform 17"/>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8" name="Freeform 18"/>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9" name="TextBox 19"/>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SYSTEM</a:t>
            </a:r>
          </a:p>
        </p:txBody>
      </p:sp>
      <p:sp>
        <p:nvSpPr>
          <p:cNvPr id="20" name="TextBox 20"/>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USERS</a:t>
            </a:r>
          </a:p>
        </p:txBody>
      </p:sp>
      <p:sp>
        <p:nvSpPr>
          <p:cNvPr id="21" name="Freeform 21"/>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11"/>
            <a:stretch>
              <a:fillRect/>
            </a:stretch>
          </a:blipFill>
        </p:spPr>
      </p:sp>
    </p:spTree>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sp>
        <p:nvSpPr>
          <p:cNvPr id="5" name="Freeform 5"/>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3110132" y="268777"/>
            <a:ext cx="13194359" cy="10407050"/>
          </a:xfrm>
          <a:custGeom>
            <a:avLst/>
            <a:gdLst/>
            <a:ahLst/>
            <a:cxnLst/>
            <a:rect l="l" t="t" r="r" b="b"/>
            <a:pathLst>
              <a:path w="13194359" h="10407050">
                <a:moveTo>
                  <a:pt x="0" y="0"/>
                </a:moveTo>
                <a:lnTo>
                  <a:pt x="13194358" y="0"/>
                </a:lnTo>
                <a:lnTo>
                  <a:pt x="13194358" y="10407050"/>
                </a:lnTo>
                <a:lnTo>
                  <a:pt x="0" y="10407050"/>
                </a:lnTo>
                <a:lnTo>
                  <a:pt x="0" y="0"/>
                </a:lnTo>
                <a:close/>
              </a:path>
            </a:pathLst>
          </a:custGeom>
          <a:blipFill>
            <a:blip r:embed="rId9"/>
            <a:stretch>
              <a:fillRect l="-24" r="-24"/>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ACTIVITY</a:t>
            </a:r>
          </a:p>
        </p:txBody>
      </p:sp>
      <p:sp>
        <p:nvSpPr>
          <p:cNvPr id="8" name="TextBox 8"/>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
        <p:nvSpPr>
          <p:cNvPr id="9" name="TextBox 9"/>
          <p:cNvSpPr txBox="1"/>
          <p:nvPr/>
        </p:nvSpPr>
        <p:spPr>
          <a:xfrm>
            <a:off x="12208496" y="9399706"/>
            <a:ext cx="5802900"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a:ea typeface="Poppins Bold"/>
                <a:cs typeface="Poppins Bold"/>
                <a:sym typeface="Poppins Bold"/>
              </a:rPr>
              <a:t>USER REGISTRATION, LOGIN</a:t>
            </a:r>
          </a:p>
        </p:txBody>
      </p:sp>
      <p:sp>
        <p:nvSpPr>
          <p:cNvPr id="10" name="Freeform 10"/>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0">
              <a:alphaModFix amt="5000"/>
            </a:blip>
            <a:stretch>
              <a:fillRect/>
            </a:stretch>
          </a:blipFill>
        </p:spPr>
      </p:sp>
    </p:spTree>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sp>
        <p:nvSpPr>
          <p:cNvPr id="5" name="Freeform 5"/>
          <p:cNvSpPr/>
          <p:nvPr/>
        </p:nvSpPr>
        <p:spPr>
          <a:xfrm>
            <a:off x="1080969"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382065" y="3127679"/>
            <a:ext cx="434095" cy="496367"/>
          </a:xfrm>
          <a:custGeom>
            <a:avLst/>
            <a:gdLst/>
            <a:ahLst/>
            <a:cxnLst/>
            <a:rect l="l" t="t" r="r" b="b"/>
            <a:pathLst>
              <a:path w="434095" h="496367">
                <a:moveTo>
                  <a:pt x="0" y="0"/>
                </a:moveTo>
                <a:lnTo>
                  <a:pt x="434095" y="0"/>
                </a:lnTo>
                <a:lnTo>
                  <a:pt x="434095" y="496366"/>
                </a:lnTo>
                <a:lnTo>
                  <a:pt x="0" y="49636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ACTIVITY</a:t>
            </a:r>
          </a:p>
        </p:txBody>
      </p:sp>
      <p:sp>
        <p:nvSpPr>
          <p:cNvPr id="8" name="TextBox 8"/>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
        <p:nvSpPr>
          <p:cNvPr id="9" name="TextBox 9"/>
          <p:cNvSpPr txBox="1"/>
          <p:nvPr/>
        </p:nvSpPr>
        <p:spPr>
          <a:xfrm>
            <a:off x="1080969" y="5352479"/>
            <a:ext cx="14737980" cy="4009380"/>
          </a:xfrm>
          <a:prstGeom prst="rect">
            <a:avLst/>
          </a:prstGeom>
        </p:spPr>
        <p:txBody>
          <a:bodyPr lIns="0" tIns="0" rIns="0" bIns="0" rtlCol="0" anchor="t">
            <a:spAutoFit/>
          </a:bodyPr>
          <a:lstStyle/>
          <a:p>
            <a:pPr algn="just">
              <a:lnSpc>
                <a:spcPts val="3185"/>
              </a:lnSpc>
            </a:pPr>
            <a:r>
              <a:rPr lang="en-US" sz="2275">
                <a:solidFill>
                  <a:srgbClr val="000000"/>
                </a:solidFill>
                <a:latin typeface="Poppins"/>
                <a:ea typeface="Poppins"/>
                <a:cs typeface="Poppins"/>
                <a:sym typeface="Poppins"/>
              </a:rPr>
              <a:t>In </a:t>
            </a:r>
            <a:r>
              <a:rPr lang="en-US" sz="2275" b="1">
                <a:solidFill>
                  <a:srgbClr val="000000"/>
                </a:solidFill>
                <a:latin typeface="Poppins Bold"/>
                <a:ea typeface="Poppins Bold"/>
                <a:cs typeface="Poppins Bold"/>
                <a:sym typeface="Poppins Bold"/>
              </a:rPr>
              <a:t>Pixtream</a:t>
            </a:r>
            <a:r>
              <a:rPr lang="en-US" sz="2275">
                <a:solidFill>
                  <a:srgbClr val="000000"/>
                </a:solidFill>
                <a:latin typeface="Poppins"/>
                <a:ea typeface="Poppins"/>
                <a:cs typeface="Poppins"/>
                <a:sym typeface="Poppins"/>
              </a:rPr>
              <a:t>, the login and registration processes are designed to provide users with a seamless entry into the platform while ensuring their information is secure. During registration, </a:t>
            </a:r>
            <a:r>
              <a:rPr lang="en-US" sz="2275" b="1">
                <a:solidFill>
                  <a:srgbClr val="000000"/>
                </a:solidFill>
                <a:latin typeface="Poppins Bold"/>
                <a:ea typeface="Poppins Bold"/>
                <a:cs typeface="Poppins Bold"/>
                <a:sym typeface="Poppins Bold"/>
              </a:rPr>
              <a:t>new users create an account by providing essential details such as their name, username, email address, and password</a:t>
            </a:r>
            <a:r>
              <a:rPr lang="en-US" sz="2275">
                <a:solidFill>
                  <a:srgbClr val="000000"/>
                </a:solidFill>
                <a:latin typeface="Poppins"/>
                <a:ea typeface="Poppins"/>
                <a:cs typeface="Poppins"/>
                <a:sym typeface="Poppins"/>
              </a:rPr>
              <a:t>. This information is used to </a:t>
            </a:r>
            <a:r>
              <a:rPr lang="en-US" sz="2275" b="1">
                <a:solidFill>
                  <a:srgbClr val="000000"/>
                </a:solidFill>
                <a:latin typeface="Poppins Bold"/>
                <a:ea typeface="Poppins Bold"/>
                <a:cs typeface="Poppins Bold"/>
                <a:sym typeface="Poppins Bold"/>
              </a:rPr>
              <a:t>establish their unique profile on the platform</a:t>
            </a:r>
            <a:r>
              <a:rPr lang="en-US" sz="2275">
                <a:solidFill>
                  <a:srgbClr val="000000"/>
                </a:solidFill>
                <a:latin typeface="Poppins"/>
                <a:ea typeface="Poppins"/>
                <a:cs typeface="Poppins"/>
                <a:sym typeface="Poppins"/>
              </a:rPr>
              <a:t>. Upon successful registration, users receive a confirmation, granting them access to all features of Pixtream. The </a:t>
            </a:r>
            <a:r>
              <a:rPr lang="en-US" sz="2275" b="1">
                <a:solidFill>
                  <a:srgbClr val="000000"/>
                </a:solidFill>
                <a:latin typeface="Poppins Bold"/>
                <a:ea typeface="Poppins Bold"/>
                <a:cs typeface="Poppins Bold"/>
                <a:sym typeface="Poppins Bold"/>
              </a:rPr>
              <a:t>login process requires users to enter their registered username and password</a:t>
            </a:r>
            <a:r>
              <a:rPr lang="en-US" sz="2275">
                <a:solidFill>
                  <a:srgbClr val="000000"/>
                </a:solidFill>
                <a:latin typeface="Poppins"/>
                <a:ea typeface="Poppins"/>
                <a:cs typeface="Poppins"/>
                <a:sym typeface="Poppins"/>
              </a:rPr>
              <a:t>, allowing them to authenticate their identity and access their profiles. This streamlined login and registration system ensures that users can easily join the community and engage with the platform while maintaining their account's security.</a:t>
            </a:r>
          </a:p>
          <a:p>
            <a:pPr marL="0" lvl="0" indent="0" algn="just">
              <a:lnSpc>
                <a:spcPts val="3185"/>
              </a:lnSpc>
              <a:spcBef>
                <a:spcPct val="0"/>
              </a:spcBef>
            </a:pPr>
            <a:endParaRPr lang="en-US" sz="2275">
              <a:solidFill>
                <a:srgbClr val="000000"/>
              </a:solidFill>
              <a:latin typeface="Poppins"/>
              <a:ea typeface="Poppins"/>
              <a:cs typeface="Poppins"/>
              <a:sym typeface="Poppins"/>
            </a:endParaRPr>
          </a:p>
        </p:txBody>
      </p:sp>
      <p:sp>
        <p:nvSpPr>
          <p:cNvPr id="10" name="TextBox 10"/>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a:ea typeface="Poppins Bold"/>
                <a:cs typeface="Poppins Bold"/>
                <a:sym typeface="Poppins Bold"/>
              </a:rPr>
              <a:t>USER REGISTRATION, LOGIN</a:t>
            </a:r>
          </a:p>
        </p:txBody>
      </p:sp>
      <p:sp>
        <p:nvSpPr>
          <p:cNvPr id="11" name="Freeform 11"/>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9">
              <a:alphaModFix amt="5000"/>
            </a:blip>
            <a:stretch>
              <a:fillRect/>
            </a:stretch>
          </a:blipFill>
        </p:spPr>
      </p:sp>
    </p:spTree>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3095258" y="-482664"/>
            <a:ext cx="4346211" cy="11252327"/>
          </a:xfrm>
          <a:custGeom>
            <a:avLst/>
            <a:gdLst/>
            <a:ahLst/>
            <a:cxnLst/>
            <a:rect l="l" t="t" r="r" b="b"/>
            <a:pathLst>
              <a:path w="4346211" h="11252327">
                <a:moveTo>
                  <a:pt x="0" y="0"/>
                </a:moveTo>
                <a:lnTo>
                  <a:pt x="4346212" y="0"/>
                </a:lnTo>
                <a:lnTo>
                  <a:pt x="4346212" y="11252328"/>
                </a:lnTo>
                <a:lnTo>
                  <a:pt x="0" y="11252328"/>
                </a:lnTo>
                <a:lnTo>
                  <a:pt x="0" y="0"/>
                </a:lnTo>
                <a:close/>
              </a:path>
            </a:pathLst>
          </a:custGeom>
          <a:blipFill>
            <a:blip r:embed="rId6"/>
            <a:stretch>
              <a:fillRect t="-34" b="-34"/>
            </a:stretch>
          </a:blipFill>
        </p:spPr>
      </p:sp>
      <p:sp>
        <p:nvSpPr>
          <p:cNvPr id="5" name="Freeform 5"/>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7"/>
            <a:stretch>
              <a:fillRect/>
            </a:stretch>
          </a:blipFill>
        </p:spPr>
      </p:sp>
      <p:grpSp>
        <p:nvGrpSpPr>
          <p:cNvPr id="6" name="Group 6"/>
          <p:cNvGrpSpPr/>
          <p:nvPr/>
        </p:nvGrpSpPr>
        <p:grpSpPr>
          <a:xfrm>
            <a:off x="1080969" y="2857719"/>
            <a:ext cx="1036286" cy="1036286"/>
            <a:chOff x="0" y="0"/>
            <a:chExt cx="1381715" cy="1381715"/>
          </a:xfrm>
        </p:grpSpPr>
        <p:sp>
          <p:nvSpPr>
            <p:cNvPr id="7" name="Freeform 7"/>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401460" y="359946"/>
              <a:ext cx="578794" cy="661822"/>
            </a:xfrm>
            <a:custGeom>
              <a:avLst/>
              <a:gdLst/>
              <a:ahLst/>
              <a:cxnLst/>
              <a:rect l="l" t="t" r="r" b="b"/>
              <a:pathLst>
                <a:path w="578794" h="661822">
                  <a:moveTo>
                    <a:pt x="0" y="0"/>
                  </a:moveTo>
                  <a:lnTo>
                    <a:pt x="578794" y="0"/>
                  </a:lnTo>
                  <a:lnTo>
                    <a:pt x="578794" y="661823"/>
                  </a:lnTo>
                  <a:lnTo>
                    <a:pt x="0" y="66182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grpSp>
        <p:nvGrpSpPr>
          <p:cNvPr id="9" name="Group 9"/>
          <p:cNvGrpSpPr/>
          <p:nvPr/>
        </p:nvGrpSpPr>
        <p:grpSpPr>
          <a:xfrm>
            <a:off x="2306434" y="2857719"/>
            <a:ext cx="1036286" cy="1036286"/>
            <a:chOff x="0" y="0"/>
            <a:chExt cx="1381715" cy="1381715"/>
          </a:xfrm>
        </p:grpSpPr>
        <p:sp>
          <p:nvSpPr>
            <p:cNvPr id="10" name="Freeform 10"/>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414897" y="375310"/>
              <a:ext cx="551920" cy="631094"/>
            </a:xfrm>
            <a:custGeom>
              <a:avLst/>
              <a:gdLst/>
              <a:ahLst/>
              <a:cxnLst/>
              <a:rect l="l" t="t" r="r" b="b"/>
              <a:pathLst>
                <a:path w="551920" h="631094">
                  <a:moveTo>
                    <a:pt x="0" y="0"/>
                  </a:moveTo>
                  <a:lnTo>
                    <a:pt x="551920" y="0"/>
                  </a:lnTo>
                  <a:lnTo>
                    <a:pt x="551920" y="631094"/>
                  </a:lnTo>
                  <a:lnTo>
                    <a:pt x="0" y="63109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grpSp>
      <p:grpSp>
        <p:nvGrpSpPr>
          <p:cNvPr id="12" name="Group 12"/>
          <p:cNvGrpSpPr/>
          <p:nvPr/>
        </p:nvGrpSpPr>
        <p:grpSpPr>
          <a:xfrm>
            <a:off x="3533220" y="2857719"/>
            <a:ext cx="1036286" cy="1036286"/>
            <a:chOff x="0" y="0"/>
            <a:chExt cx="1381715" cy="1381715"/>
          </a:xfrm>
        </p:grpSpPr>
        <p:sp>
          <p:nvSpPr>
            <p:cNvPr id="13" name="Freeform 13"/>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4" name="Freeform 14"/>
            <p:cNvSpPr/>
            <p:nvPr/>
          </p:nvSpPr>
          <p:spPr>
            <a:xfrm>
              <a:off x="356173" y="423110"/>
              <a:ext cx="669369" cy="535495"/>
            </a:xfrm>
            <a:custGeom>
              <a:avLst/>
              <a:gdLst/>
              <a:ahLst/>
              <a:cxnLst/>
              <a:rect l="l" t="t" r="r" b="b"/>
              <a:pathLst>
                <a:path w="669369" h="535495">
                  <a:moveTo>
                    <a:pt x="0" y="0"/>
                  </a:moveTo>
                  <a:lnTo>
                    <a:pt x="669369" y="0"/>
                  </a:lnTo>
                  <a:lnTo>
                    <a:pt x="669369" y="535495"/>
                  </a:lnTo>
                  <a:lnTo>
                    <a:pt x="0" y="535495"/>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grpSp>
      <p:sp>
        <p:nvSpPr>
          <p:cNvPr id="15" name="TextBox 15"/>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ACTIVITY</a:t>
            </a:r>
          </a:p>
        </p:txBody>
      </p:sp>
      <p:sp>
        <p:nvSpPr>
          <p:cNvPr id="16" name="TextBox 16"/>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
        <p:nvSpPr>
          <p:cNvPr id="17" name="TextBox 17"/>
          <p:cNvSpPr txBox="1"/>
          <p:nvPr/>
        </p:nvSpPr>
        <p:spPr>
          <a:xfrm>
            <a:off x="1080969" y="5351725"/>
            <a:ext cx="11127407" cy="4357078"/>
          </a:xfrm>
          <a:prstGeom prst="rect">
            <a:avLst/>
          </a:prstGeom>
        </p:spPr>
        <p:txBody>
          <a:bodyPr lIns="0" tIns="0" rIns="0" bIns="0" rtlCol="0" anchor="t">
            <a:spAutoFit/>
          </a:bodyPr>
          <a:lstStyle/>
          <a:p>
            <a:pPr algn="just">
              <a:lnSpc>
                <a:spcPts val="2921"/>
              </a:lnSpc>
            </a:pPr>
            <a:r>
              <a:rPr lang="en-US" sz="2086">
                <a:solidFill>
                  <a:srgbClr val="000000"/>
                </a:solidFill>
                <a:latin typeface="Poppins"/>
                <a:ea typeface="Poppins"/>
                <a:cs typeface="Poppins"/>
                <a:sym typeface="Poppins"/>
              </a:rPr>
              <a:t>In </a:t>
            </a:r>
            <a:r>
              <a:rPr lang="en-US" sz="2086" b="1">
                <a:solidFill>
                  <a:srgbClr val="000000"/>
                </a:solidFill>
                <a:latin typeface="Poppins Bold"/>
                <a:ea typeface="Poppins Bold"/>
                <a:cs typeface="Poppins Bold"/>
                <a:sym typeface="Poppins Bold"/>
              </a:rPr>
              <a:t>Pixtream</a:t>
            </a:r>
            <a:r>
              <a:rPr lang="en-US" sz="2086">
                <a:solidFill>
                  <a:srgbClr val="000000"/>
                </a:solidFill>
                <a:latin typeface="Poppins"/>
                <a:ea typeface="Poppins"/>
                <a:cs typeface="Poppins"/>
                <a:sym typeface="Poppins"/>
              </a:rPr>
              <a:t>, users begin their journey by </a:t>
            </a:r>
            <a:r>
              <a:rPr lang="en-US" sz="2086" b="1">
                <a:solidFill>
                  <a:srgbClr val="000000"/>
                </a:solidFill>
                <a:latin typeface="Poppins Bold"/>
                <a:ea typeface="Poppins Bold"/>
                <a:cs typeface="Poppins Bold"/>
                <a:sym typeface="Poppins Bold"/>
              </a:rPr>
              <a:t>creating a personalized profile that includes essential information such as their name, bio, profile picture, and location</a:t>
            </a:r>
            <a:r>
              <a:rPr lang="en-US" sz="2086">
                <a:solidFill>
                  <a:srgbClr val="000000"/>
                </a:solidFill>
                <a:latin typeface="Poppins"/>
                <a:ea typeface="Poppins"/>
                <a:cs typeface="Poppins"/>
                <a:sym typeface="Poppins"/>
              </a:rPr>
              <a:t>, allowing them to express their identity on the platform. After the registration process, </a:t>
            </a:r>
            <a:r>
              <a:rPr lang="en-US" sz="2086" b="1">
                <a:solidFill>
                  <a:srgbClr val="000000"/>
                </a:solidFill>
                <a:latin typeface="Poppins Bold"/>
                <a:ea typeface="Poppins Bold"/>
                <a:cs typeface="Poppins Bold"/>
                <a:sym typeface="Poppins Bold"/>
              </a:rPr>
              <a:t>users are prompted to select their interests from a curated list</a:t>
            </a:r>
            <a:r>
              <a:rPr lang="en-US" sz="2086">
                <a:solidFill>
                  <a:srgbClr val="000000"/>
                </a:solidFill>
                <a:latin typeface="Poppins"/>
                <a:ea typeface="Poppins"/>
                <a:cs typeface="Poppins"/>
                <a:sym typeface="Poppins"/>
              </a:rPr>
              <a:t>, which helps tailor their experience by influencing the content and user suggestions they receive. Once their profiles are set up, </a:t>
            </a:r>
            <a:r>
              <a:rPr lang="en-US" sz="2086" b="1">
                <a:solidFill>
                  <a:srgbClr val="000000"/>
                </a:solidFill>
                <a:latin typeface="Poppins Bold"/>
                <a:ea typeface="Poppins Bold"/>
                <a:cs typeface="Poppins Bold"/>
                <a:sym typeface="Poppins Bold"/>
              </a:rPr>
              <a:t>users can connect with others by following them, enabling a social network of updates and interactions</a:t>
            </a:r>
            <a:r>
              <a:rPr lang="en-US" sz="2086">
                <a:solidFill>
                  <a:srgbClr val="000000"/>
                </a:solidFill>
                <a:latin typeface="Poppins"/>
                <a:ea typeface="Poppins"/>
                <a:cs typeface="Poppins"/>
                <a:sym typeface="Poppins"/>
              </a:rPr>
              <a:t>. They also have the flexibility to unfollow users at any time, ensuring they maintain a feed that reflects their preferences and interests. This combination of profile creation, interest selection, and social connectivity fosters a dynamic and engaging environment for users on Pixtream.</a:t>
            </a:r>
          </a:p>
          <a:p>
            <a:pPr marL="0" lvl="0" indent="0" algn="just">
              <a:lnSpc>
                <a:spcPts val="2921"/>
              </a:lnSpc>
              <a:spcBef>
                <a:spcPct val="0"/>
              </a:spcBef>
            </a:pPr>
            <a:endParaRPr lang="en-US" sz="2086">
              <a:solidFill>
                <a:srgbClr val="000000"/>
              </a:solidFill>
              <a:latin typeface="Poppins"/>
              <a:ea typeface="Poppins"/>
              <a:cs typeface="Poppins"/>
              <a:sym typeface="Poppins"/>
            </a:endParaRPr>
          </a:p>
        </p:txBody>
      </p:sp>
      <p:sp>
        <p:nvSpPr>
          <p:cNvPr id="18" name="TextBox 18"/>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a:ea typeface="Poppins Bold"/>
                <a:cs typeface="Poppins Bold"/>
                <a:sym typeface="Poppins Bold"/>
              </a:rPr>
              <a:t>CREATE PROFILE, SELECT INTERESTS, FOLLOW USERS</a:t>
            </a:r>
          </a:p>
        </p:txBody>
      </p:sp>
      <p:sp>
        <p:nvSpPr>
          <p:cNvPr id="19" name="Freeform 19"/>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4">
              <a:alphaModFix amt="5000"/>
            </a:blip>
            <a:stretch>
              <a:fillRect/>
            </a:stretch>
          </a:blipFill>
        </p:spPr>
      </p:sp>
    </p:spTree>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sp>
        <p:nvSpPr>
          <p:cNvPr id="5" name="Freeform 5"/>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4480146" y="1184135"/>
            <a:ext cx="9327707" cy="9048687"/>
          </a:xfrm>
          <a:custGeom>
            <a:avLst/>
            <a:gdLst/>
            <a:ahLst/>
            <a:cxnLst/>
            <a:rect l="l" t="t" r="r" b="b"/>
            <a:pathLst>
              <a:path w="9327707" h="9048687">
                <a:moveTo>
                  <a:pt x="0" y="0"/>
                </a:moveTo>
                <a:lnTo>
                  <a:pt x="9327708" y="0"/>
                </a:lnTo>
                <a:lnTo>
                  <a:pt x="9327708" y="9048687"/>
                </a:lnTo>
                <a:lnTo>
                  <a:pt x="0" y="9048687"/>
                </a:lnTo>
                <a:lnTo>
                  <a:pt x="0" y="0"/>
                </a:lnTo>
                <a:close/>
              </a:path>
            </a:pathLst>
          </a:custGeom>
          <a:blipFill>
            <a:blip r:embed="rId9"/>
            <a:stretch>
              <a:fillRect r="-96971"/>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6999"/>
              </a:lnSpc>
            </a:pPr>
            <a:r>
              <a:rPr lang="en-US" sz="4999" b="1">
                <a:solidFill>
                  <a:srgbClr val="000000"/>
                </a:solidFill>
                <a:latin typeface="Poppins Bold"/>
                <a:ea typeface="Poppins Bold"/>
                <a:cs typeface="Poppins Bold"/>
                <a:sym typeface="Poppins Bold"/>
              </a:rPr>
              <a:t>ACTIVITY</a:t>
            </a:r>
          </a:p>
        </p:txBody>
      </p:sp>
      <p:sp>
        <p:nvSpPr>
          <p:cNvPr id="8" name="TextBox 8"/>
          <p:cNvSpPr txBox="1"/>
          <p:nvPr/>
        </p:nvSpPr>
        <p:spPr>
          <a:xfrm>
            <a:off x="1560316" y="1078904"/>
            <a:ext cx="5192356" cy="892175"/>
          </a:xfrm>
          <a:prstGeom prst="rect">
            <a:avLst/>
          </a:prstGeom>
        </p:spPr>
        <p:txBody>
          <a:bodyPr lIns="0" tIns="0" rIns="0" bIns="0" rtlCol="0" anchor="t">
            <a:spAutoFit/>
          </a:bodyPr>
          <a:lstStyle/>
          <a:p>
            <a:pPr algn="l">
              <a:lnSpc>
                <a:spcPts val="6999"/>
              </a:lnSpc>
            </a:pPr>
            <a:r>
              <a:rPr lang="en-US" sz="4999" b="1">
                <a:solidFill>
                  <a:srgbClr val="727272"/>
                </a:solidFill>
                <a:latin typeface="Poppins Bold"/>
                <a:ea typeface="Poppins Bold"/>
                <a:cs typeface="Poppins Bold"/>
                <a:sym typeface="Poppins Bold"/>
              </a:rPr>
              <a:t>DIAGRAM</a:t>
            </a:r>
          </a:p>
        </p:txBody>
      </p:sp>
      <p:sp>
        <p:nvSpPr>
          <p:cNvPr id="9" name="TextBox 9"/>
          <p:cNvSpPr txBox="1"/>
          <p:nvPr/>
        </p:nvSpPr>
        <p:spPr>
          <a:xfrm>
            <a:off x="12446700" y="9433735"/>
            <a:ext cx="5564696"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a:ea typeface="Poppins Bold"/>
                <a:cs typeface="Poppins Bold"/>
                <a:sym typeface="Poppins Bold"/>
              </a:rPr>
              <a:t>EDIT, DELETE USER PROFILE</a:t>
            </a:r>
          </a:p>
        </p:txBody>
      </p:sp>
      <p:sp>
        <p:nvSpPr>
          <p:cNvPr id="10" name="Freeform 10"/>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0">
              <a:alphaModFix amt="5000"/>
            </a:blip>
            <a:stretch>
              <a:fillRect/>
            </a:stretch>
          </a:blipFill>
        </p:spPr>
      </p:sp>
    </p:spTree>
  </p:cSld>
  <p:clrMapOvr>
    <a:masterClrMapping/>
  </p:clrMapOvr>
  <p:transition spd="slow">
    <p:push/>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393*385"/>
  <p:tag name="TABLE_ENDDRAG_RECT" val="70*121*393*385"/>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393*385"/>
  <p:tag name="TABLE_ENDDRAG_RECT" val="70*121*393*385"/>
</p:tagLst>
</file>

<file path=ppt/tags/tag3.xml><?xml version="1.0" encoding="utf-8"?>
<p:tagLst xmlns:a="http://schemas.openxmlformats.org/drawingml/2006/main" xmlns:r="http://schemas.openxmlformats.org/officeDocument/2006/relationships" xmlns:p="http://schemas.openxmlformats.org/presentationml/2006/main">
  <p:tag name="TABLE_ENDDRAG_ORIGIN_RECT" val="393*385"/>
  <p:tag name="TABLE_ENDDRAG_RECT" val="70*121*393*385"/>
</p:tagLst>
</file>

<file path=ppt/tags/tag4.xml><?xml version="1.0" encoding="utf-8"?>
<p:tagLst xmlns:a="http://schemas.openxmlformats.org/drawingml/2006/main" xmlns:r="http://schemas.openxmlformats.org/officeDocument/2006/relationships" xmlns:p="http://schemas.openxmlformats.org/presentationml/2006/main">
  <p:tag name="TABLE_ENDDRAG_ORIGIN_RECT" val="393*385"/>
  <p:tag name="TABLE_ENDDRAG_RECT" val="70*121*393*385"/>
</p:tagLst>
</file>

<file path=ppt/tags/tag5.xml><?xml version="1.0" encoding="utf-8"?>
<p:tagLst xmlns:a="http://schemas.openxmlformats.org/drawingml/2006/main" xmlns:r="http://schemas.openxmlformats.org/officeDocument/2006/relationships" xmlns:p="http://schemas.openxmlformats.org/presentationml/2006/main">
  <p:tag name="TABLE_ENDDRAG_ORIGIN_RECT" val="393*385"/>
  <p:tag name="TABLE_ENDDRAG_RECT" val="70*121*393*385"/>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393*385"/>
  <p:tag name="TABLE_ENDDRAG_RECT" val="70*121*393*385"/>
</p:tagLst>
</file>

<file path=ppt/tags/tag7.xml><?xml version="1.0" encoding="utf-8"?>
<p:tagLst xmlns:a="http://schemas.openxmlformats.org/drawingml/2006/main" xmlns:r="http://schemas.openxmlformats.org/officeDocument/2006/relationships" xmlns:p="http://schemas.openxmlformats.org/presentationml/2006/main">
  <p:tag name="TABLE_ENDDRAG_ORIGIN_RECT" val="393*385"/>
  <p:tag name="TABLE_ENDDRAG_RECT" val="70*121*393*38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2385</Words>
  <Application>Microsoft Office PowerPoint</Application>
  <PresentationFormat>Custom</PresentationFormat>
  <Paragraphs>278</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Montserrat Bold</vt:lpstr>
      <vt:lpstr>Poppins</vt:lpstr>
      <vt:lpstr>Calibri</vt:lpstr>
      <vt:lpstr>Poppins Bold</vt:lpstr>
      <vt:lpstr>宋体</vt:lpstr>
      <vt:lpstr>Corbel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PIXTREAM</dc:title>
  <cp:lastModifiedBy>ACER</cp:lastModifiedBy>
  <cp:revision>4</cp:revision>
  <dcterms:created xsi:type="dcterms:W3CDTF">2006-08-16T00:00:00Z</dcterms:created>
  <dcterms:modified xsi:type="dcterms:W3CDTF">2024-10-08T18:22:19Z</dcterms:modified>
  <dc:identifier>DAGSxLzsuP4</dc:identifier>
</cp:coreProperties>
</file>